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85" r:id="rId9"/>
    <p:sldId id="263" r:id="rId10"/>
    <p:sldId id="264" r:id="rId11"/>
    <p:sldId id="265" r:id="rId12"/>
    <p:sldId id="267" r:id="rId13"/>
    <p:sldId id="266" r:id="rId14"/>
    <p:sldId id="268" r:id="rId15"/>
    <p:sldId id="269" r:id="rId16"/>
    <p:sldId id="271" r:id="rId17"/>
    <p:sldId id="272" r:id="rId18"/>
    <p:sldId id="270" r:id="rId19"/>
    <p:sldId id="273" r:id="rId20"/>
    <p:sldId id="274" r:id="rId21"/>
    <p:sldId id="275" r:id="rId22"/>
    <p:sldId id="278" r:id="rId23"/>
    <p:sldId id="277" r:id="rId24"/>
    <p:sldId id="276" r:id="rId25"/>
    <p:sldId id="279" r:id="rId26"/>
    <p:sldId id="280" r:id="rId27"/>
    <p:sldId id="281" r:id="rId28"/>
    <p:sldId id="282" r:id="rId29"/>
    <p:sldId id="283" r:id="rId30"/>
    <p:sldId id="284"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12D639A-CBEE-4115-86D4-0069ACAC417A}" v="47" dt="2022-02-14T09:39:54.31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11" autoAdjust="0"/>
    <p:restoredTop sz="94660"/>
  </p:normalViewPr>
  <p:slideViewPr>
    <p:cSldViewPr snapToGrid="0">
      <p:cViewPr varScale="1">
        <p:scale>
          <a:sx n="64" d="100"/>
          <a:sy n="64" d="100"/>
        </p:scale>
        <p:origin x="632"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37"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Yuval Gerzon" userId="263478fc-aa9d-47e6-9235-5d028dc3ce58" providerId="ADAL" clId="{D12D639A-CBEE-4115-86D4-0069ACAC417A}"/>
    <pc:docChg chg="modSld">
      <pc:chgData name="Yuval Gerzon" userId="263478fc-aa9d-47e6-9235-5d028dc3ce58" providerId="ADAL" clId="{D12D639A-CBEE-4115-86D4-0069ACAC417A}" dt="2022-02-14T09:39:54.317" v="46" actId="20577"/>
      <pc:docMkLst>
        <pc:docMk/>
      </pc:docMkLst>
      <pc:sldChg chg="modSp modAnim">
        <pc:chgData name="Yuval Gerzon" userId="263478fc-aa9d-47e6-9235-5d028dc3ce58" providerId="ADAL" clId="{D12D639A-CBEE-4115-86D4-0069ACAC417A}" dt="2022-02-14T09:39:54.317" v="46" actId="20577"/>
        <pc:sldMkLst>
          <pc:docMk/>
          <pc:sldMk cId="2648556822" sldId="263"/>
        </pc:sldMkLst>
        <pc:spChg chg="mod">
          <ac:chgData name="Yuval Gerzon" userId="263478fc-aa9d-47e6-9235-5d028dc3ce58" providerId="ADAL" clId="{D12D639A-CBEE-4115-86D4-0069ACAC417A}" dt="2022-02-14T09:39:54.317" v="46" actId="20577"/>
          <ac:spMkLst>
            <pc:docMk/>
            <pc:sldMk cId="2648556822" sldId="263"/>
            <ac:spMk id="3" creationId="{A91D8157-0377-4651-BA58-21E01FB1C3A0}"/>
          </ac:spMkLst>
        </pc:spChg>
      </pc:sldChg>
      <pc:sldChg chg="mod modShow">
        <pc:chgData name="Yuval Gerzon" userId="263478fc-aa9d-47e6-9235-5d028dc3ce58" providerId="ADAL" clId="{D12D639A-CBEE-4115-86D4-0069ACAC417A}" dt="2022-02-14T09:38:52.786" v="0" actId="729"/>
        <pc:sldMkLst>
          <pc:docMk/>
          <pc:sldMk cId="2706794241" sldId="285"/>
        </pc:sldMkLst>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07T12:35:50.46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1,'513'29,"-418"-21,-28 0,-32-3,45 0,-25-6,43 0,149 16,-188-8,-33-5,-1 1,42 11,-52-9,1-2,0 0,19 2,-16-5</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F10B52-8731-4A17-B0F4-5A9D784CD71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C89A3B2-12E0-4CB7-A81E-0920447D924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B082506-57E9-4FAB-9D59-D9FEB5BEEE76}"/>
              </a:ext>
            </a:extLst>
          </p:cNvPr>
          <p:cNvSpPr>
            <a:spLocks noGrp="1"/>
          </p:cNvSpPr>
          <p:nvPr>
            <p:ph type="dt" sz="half" idx="10"/>
          </p:nvPr>
        </p:nvSpPr>
        <p:spPr/>
        <p:txBody>
          <a:bodyPr/>
          <a:lstStyle/>
          <a:p>
            <a:fld id="{AAF9AE1A-37E1-4D9A-87BE-73C961A080CC}" type="datetimeFigureOut">
              <a:rPr lang="en-US" smtClean="0"/>
              <a:t>2/14/2022</a:t>
            </a:fld>
            <a:endParaRPr lang="en-US"/>
          </a:p>
        </p:txBody>
      </p:sp>
      <p:sp>
        <p:nvSpPr>
          <p:cNvPr id="5" name="Footer Placeholder 4">
            <a:extLst>
              <a:ext uri="{FF2B5EF4-FFF2-40B4-BE49-F238E27FC236}">
                <a16:creationId xmlns:a16="http://schemas.microsoft.com/office/drawing/2014/main" id="{CEC03AEF-7E09-4882-8F1B-33D92432088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8B3859B-5CC9-4665-93F8-4C701BB32864}"/>
              </a:ext>
            </a:extLst>
          </p:cNvPr>
          <p:cNvSpPr>
            <a:spLocks noGrp="1"/>
          </p:cNvSpPr>
          <p:nvPr>
            <p:ph type="sldNum" sz="quarter" idx="12"/>
          </p:nvPr>
        </p:nvSpPr>
        <p:spPr/>
        <p:txBody>
          <a:bodyPr/>
          <a:lstStyle/>
          <a:p>
            <a:fld id="{5B67CEA9-E33A-4E5E-8DA0-E176954B44DA}" type="slidenum">
              <a:rPr lang="en-US" smtClean="0"/>
              <a:t>‹#›</a:t>
            </a:fld>
            <a:endParaRPr lang="en-US"/>
          </a:p>
        </p:txBody>
      </p:sp>
    </p:spTree>
    <p:extLst>
      <p:ext uri="{BB962C8B-B14F-4D97-AF65-F5344CB8AC3E}">
        <p14:creationId xmlns:p14="http://schemas.microsoft.com/office/powerpoint/2010/main" val="39575403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F61FA4-B1C3-4B2F-8CE2-149700A312F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93E769E-D5E5-4DEA-B2FF-340FAD37F60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7D342CC-872C-47C3-8464-C191A69800D8}"/>
              </a:ext>
            </a:extLst>
          </p:cNvPr>
          <p:cNvSpPr>
            <a:spLocks noGrp="1"/>
          </p:cNvSpPr>
          <p:nvPr>
            <p:ph type="dt" sz="half" idx="10"/>
          </p:nvPr>
        </p:nvSpPr>
        <p:spPr/>
        <p:txBody>
          <a:bodyPr/>
          <a:lstStyle/>
          <a:p>
            <a:fld id="{AAF9AE1A-37E1-4D9A-87BE-73C961A080CC}" type="datetimeFigureOut">
              <a:rPr lang="en-US" smtClean="0"/>
              <a:t>2/14/2022</a:t>
            </a:fld>
            <a:endParaRPr lang="en-US"/>
          </a:p>
        </p:txBody>
      </p:sp>
      <p:sp>
        <p:nvSpPr>
          <p:cNvPr id="5" name="Footer Placeholder 4">
            <a:extLst>
              <a:ext uri="{FF2B5EF4-FFF2-40B4-BE49-F238E27FC236}">
                <a16:creationId xmlns:a16="http://schemas.microsoft.com/office/drawing/2014/main" id="{26808CE8-0586-4CD0-B9AB-AC962A68014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7146E6B-CB28-42C5-9524-E84A5A811F3C}"/>
              </a:ext>
            </a:extLst>
          </p:cNvPr>
          <p:cNvSpPr>
            <a:spLocks noGrp="1"/>
          </p:cNvSpPr>
          <p:nvPr>
            <p:ph type="sldNum" sz="quarter" idx="12"/>
          </p:nvPr>
        </p:nvSpPr>
        <p:spPr/>
        <p:txBody>
          <a:bodyPr/>
          <a:lstStyle/>
          <a:p>
            <a:fld id="{5B67CEA9-E33A-4E5E-8DA0-E176954B44DA}" type="slidenum">
              <a:rPr lang="en-US" smtClean="0"/>
              <a:t>‹#›</a:t>
            </a:fld>
            <a:endParaRPr lang="en-US"/>
          </a:p>
        </p:txBody>
      </p:sp>
    </p:spTree>
    <p:extLst>
      <p:ext uri="{BB962C8B-B14F-4D97-AF65-F5344CB8AC3E}">
        <p14:creationId xmlns:p14="http://schemas.microsoft.com/office/powerpoint/2010/main" val="28466947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A073AE6-60C8-48E2-BC4C-79E608F5419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BB37B46-3E93-4DA8-A487-E9805A0FEEB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EAA0852-7B03-4C39-A395-C31EBB3AC56B}"/>
              </a:ext>
            </a:extLst>
          </p:cNvPr>
          <p:cNvSpPr>
            <a:spLocks noGrp="1"/>
          </p:cNvSpPr>
          <p:nvPr>
            <p:ph type="dt" sz="half" idx="10"/>
          </p:nvPr>
        </p:nvSpPr>
        <p:spPr/>
        <p:txBody>
          <a:bodyPr/>
          <a:lstStyle/>
          <a:p>
            <a:fld id="{AAF9AE1A-37E1-4D9A-87BE-73C961A080CC}" type="datetimeFigureOut">
              <a:rPr lang="en-US" smtClean="0"/>
              <a:t>2/14/2022</a:t>
            </a:fld>
            <a:endParaRPr lang="en-US"/>
          </a:p>
        </p:txBody>
      </p:sp>
      <p:sp>
        <p:nvSpPr>
          <p:cNvPr id="5" name="Footer Placeholder 4">
            <a:extLst>
              <a:ext uri="{FF2B5EF4-FFF2-40B4-BE49-F238E27FC236}">
                <a16:creationId xmlns:a16="http://schemas.microsoft.com/office/drawing/2014/main" id="{6AD91960-7365-49DF-A219-46973F0A698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48F3702-6C46-45B0-86EF-600BE2A0D4F9}"/>
              </a:ext>
            </a:extLst>
          </p:cNvPr>
          <p:cNvSpPr>
            <a:spLocks noGrp="1"/>
          </p:cNvSpPr>
          <p:nvPr>
            <p:ph type="sldNum" sz="quarter" idx="12"/>
          </p:nvPr>
        </p:nvSpPr>
        <p:spPr/>
        <p:txBody>
          <a:bodyPr/>
          <a:lstStyle/>
          <a:p>
            <a:fld id="{5B67CEA9-E33A-4E5E-8DA0-E176954B44DA}" type="slidenum">
              <a:rPr lang="en-US" smtClean="0"/>
              <a:t>‹#›</a:t>
            </a:fld>
            <a:endParaRPr lang="en-US"/>
          </a:p>
        </p:txBody>
      </p:sp>
    </p:spTree>
    <p:extLst>
      <p:ext uri="{BB962C8B-B14F-4D97-AF65-F5344CB8AC3E}">
        <p14:creationId xmlns:p14="http://schemas.microsoft.com/office/powerpoint/2010/main" val="14794873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7F2E98-C84F-4728-A05A-2530823D2B5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1C149C4-48AE-4D84-8EC6-176A939EE60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B133E9D-9A80-494C-9386-FCFA090E09DA}"/>
              </a:ext>
            </a:extLst>
          </p:cNvPr>
          <p:cNvSpPr>
            <a:spLocks noGrp="1"/>
          </p:cNvSpPr>
          <p:nvPr>
            <p:ph type="dt" sz="half" idx="10"/>
          </p:nvPr>
        </p:nvSpPr>
        <p:spPr/>
        <p:txBody>
          <a:bodyPr/>
          <a:lstStyle/>
          <a:p>
            <a:fld id="{AAF9AE1A-37E1-4D9A-87BE-73C961A080CC}" type="datetimeFigureOut">
              <a:rPr lang="en-US" smtClean="0"/>
              <a:t>2/14/2022</a:t>
            </a:fld>
            <a:endParaRPr lang="en-US"/>
          </a:p>
        </p:txBody>
      </p:sp>
      <p:sp>
        <p:nvSpPr>
          <p:cNvPr id="5" name="Footer Placeholder 4">
            <a:extLst>
              <a:ext uri="{FF2B5EF4-FFF2-40B4-BE49-F238E27FC236}">
                <a16:creationId xmlns:a16="http://schemas.microsoft.com/office/drawing/2014/main" id="{428DE9CE-DF4C-4DEC-981D-D65C931E019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47379C3-EFDF-412D-A281-F027DC343725}"/>
              </a:ext>
            </a:extLst>
          </p:cNvPr>
          <p:cNvSpPr>
            <a:spLocks noGrp="1"/>
          </p:cNvSpPr>
          <p:nvPr>
            <p:ph type="sldNum" sz="quarter" idx="12"/>
          </p:nvPr>
        </p:nvSpPr>
        <p:spPr/>
        <p:txBody>
          <a:bodyPr/>
          <a:lstStyle/>
          <a:p>
            <a:fld id="{5B67CEA9-E33A-4E5E-8DA0-E176954B44DA}" type="slidenum">
              <a:rPr lang="en-US" smtClean="0"/>
              <a:t>‹#›</a:t>
            </a:fld>
            <a:endParaRPr lang="en-US"/>
          </a:p>
        </p:txBody>
      </p:sp>
    </p:spTree>
    <p:extLst>
      <p:ext uri="{BB962C8B-B14F-4D97-AF65-F5344CB8AC3E}">
        <p14:creationId xmlns:p14="http://schemas.microsoft.com/office/powerpoint/2010/main" val="6216128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E6B986-1A13-4CAF-859F-9AE020E87A5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7D9B9A4-84CE-4D62-938D-9DF71ABBC8C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AD0FAEC-815C-41E5-AFA2-26F504D09E2F}"/>
              </a:ext>
            </a:extLst>
          </p:cNvPr>
          <p:cNvSpPr>
            <a:spLocks noGrp="1"/>
          </p:cNvSpPr>
          <p:nvPr>
            <p:ph type="dt" sz="half" idx="10"/>
          </p:nvPr>
        </p:nvSpPr>
        <p:spPr/>
        <p:txBody>
          <a:bodyPr/>
          <a:lstStyle/>
          <a:p>
            <a:fld id="{AAF9AE1A-37E1-4D9A-87BE-73C961A080CC}" type="datetimeFigureOut">
              <a:rPr lang="en-US" smtClean="0"/>
              <a:t>2/14/2022</a:t>
            </a:fld>
            <a:endParaRPr lang="en-US"/>
          </a:p>
        </p:txBody>
      </p:sp>
      <p:sp>
        <p:nvSpPr>
          <p:cNvPr id="5" name="Footer Placeholder 4">
            <a:extLst>
              <a:ext uri="{FF2B5EF4-FFF2-40B4-BE49-F238E27FC236}">
                <a16:creationId xmlns:a16="http://schemas.microsoft.com/office/drawing/2014/main" id="{7B6C40DC-E2E2-4DD5-AB94-E2AA4338059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D312622-54E7-44CE-A9B0-CD02C790B923}"/>
              </a:ext>
            </a:extLst>
          </p:cNvPr>
          <p:cNvSpPr>
            <a:spLocks noGrp="1"/>
          </p:cNvSpPr>
          <p:nvPr>
            <p:ph type="sldNum" sz="quarter" idx="12"/>
          </p:nvPr>
        </p:nvSpPr>
        <p:spPr/>
        <p:txBody>
          <a:bodyPr/>
          <a:lstStyle/>
          <a:p>
            <a:fld id="{5B67CEA9-E33A-4E5E-8DA0-E176954B44DA}" type="slidenum">
              <a:rPr lang="en-US" smtClean="0"/>
              <a:t>‹#›</a:t>
            </a:fld>
            <a:endParaRPr lang="en-US"/>
          </a:p>
        </p:txBody>
      </p:sp>
    </p:spTree>
    <p:extLst>
      <p:ext uri="{BB962C8B-B14F-4D97-AF65-F5344CB8AC3E}">
        <p14:creationId xmlns:p14="http://schemas.microsoft.com/office/powerpoint/2010/main" val="28194330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39FF93-02E6-4ED7-8352-0929E3596DC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B579726-3166-4B38-8112-A893BD92FA5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079AD4E-E996-4C31-A0D2-B48781CE89F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30650FD-6BCC-499F-95D0-3AAED99CFEA0}"/>
              </a:ext>
            </a:extLst>
          </p:cNvPr>
          <p:cNvSpPr>
            <a:spLocks noGrp="1"/>
          </p:cNvSpPr>
          <p:nvPr>
            <p:ph type="dt" sz="half" idx="10"/>
          </p:nvPr>
        </p:nvSpPr>
        <p:spPr/>
        <p:txBody>
          <a:bodyPr/>
          <a:lstStyle/>
          <a:p>
            <a:fld id="{AAF9AE1A-37E1-4D9A-87BE-73C961A080CC}" type="datetimeFigureOut">
              <a:rPr lang="en-US" smtClean="0"/>
              <a:t>2/14/2022</a:t>
            </a:fld>
            <a:endParaRPr lang="en-US"/>
          </a:p>
        </p:txBody>
      </p:sp>
      <p:sp>
        <p:nvSpPr>
          <p:cNvPr id="6" name="Footer Placeholder 5">
            <a:extLst>
              <a:ext uri="{FF2B5EF4-FFF2-40B4-BE49-F238E27FC236}">
                <a16:creationId xmlns:a16="http://schemas.microsoft.com/office/drawing/2014/main" id="{1EA336B3-4AD5-4BCE-8CCA-B06602ED084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133F735-E922-4F00-BE1B-86B99E120508}"/>
              </a:ext>
            </a:extLst>
          </p:cNvPr>
          <p:cNvSpPr>
            <a:spLocks noGrp="1"/>
          </p:cNvSpPr>
          <p:nvPr>
            <p:ph type="sldNum" sz="quarter" idx="12"/>
          </p:nvPr>
        </p:nvSpPr>
        <p:spPr/>
        <p:txBody>
          <a:bodyPr/>
          <a:lstStyle/>
          <a:p>
            <a:fld id="{5B67CEA9-E33A-4E5E-8DA0-E176954B44DA}" type="slidenum">
              <a:rPr lang="en-US" smtClean="0"/>
              <a:t>‹#›</a:t>
            </a:fld>
            <a:endParaRPr lang="en-US"/>
          </a:p>
        </p:txBody>
      </p:sp>
    </p:spTree>
    <p:extLst>
      <p:ext uri="{BB962C8B-B14F-4D97-AF65-F5344CB8AC3E}">
        <p14:creationId xmlns:p14="http://schemas.microsoft.com/office/powerpoint/2010/main" val="14801058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EBF7A8-0358-4DA3-8A26-05BB6A5D9CF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5260D89-6AAA-4091-BB96-40A638F9C38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D3A5786-5FD4-4AD3-9071-DC7C9023854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F8632B2-01EF-4CDA-BEF0-37F27980935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C49D89F-14AC-46A8-917E-01390718D25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8FF0B74-C52D-4FE3-BEC2-894379953F11}"/>
              </a:ext>
            </a:extLst>
          </p:cNvPr>
          <p:cNvSpPr>
            <a:spLocks noGrp="1"/>
          </p:cNvSpPr>
          <p:nvPr>
            <p:ph type="dt" sz="half" idx="10"/>
          </p:nvPr>
        </p:nvSpPr>
        <p:spPr/>
        <p:txBody>
          <a:bodyPr/>
          <a:lstStyle/>
          <a:p>
            <a:fld id="{AAF9AE1A-37E1-4D9A-87BE-73C961A080CC}" type="datetimeFigureOut">
              <a:rPr lang="en-US" smtClean="0"/>
              <a:t>2/14/2022</a:t>
            </a:fld>
            <a:endParaRPr lang="en-US"/>
          </a:p>
        </p:txBody>
      </p:sp>
      <p:sp>
        <p:nvSpPr>
          <p:cNvPr id="8" name="Footer Placeholder 7">
            <a:extLst>
              <a:ext uri="{FF2B5EF4-FFF2-40B4-BE49-F238E27FC236}">
                <a16:creationId xmlns:a16="http://schemas.microsoft.com/office/drawing/2014/main" id="{14586892-D7D1-450D-BFED-4438F5B5727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BD1F5C3-353F-4A86-A72F-FF529F0EE1C1}"/>
              </a:ext>
            </a:extLst>
          </p:cNvPr>
          <p:cNvSpPr>
            <a:spLocks noGrp="1"/>
          </p:cNvSpPr>
          <p:nvPr>
            <p:ph type="sldNum" sz="quarter" idx="12"/>
          </p:nvPr>
        </p:nvSpPr>
        <p:spPr/>
        <p:txBody>
          <a:bodyPr/>
          <a:lstStyle/>
          <a:p>
            <a:fld id="{5B67CEA9-E33A-4E5E-8DA0-E176954B44DA}" type="slidenum">
              <a:rPr lang="en-US" smtClean="0"/>
              <a:t>‹#›</a:t>
            </a:fld>
            <a:endParaRPr lang="en-US"/>
          </a:p>
        </p:txBody>
      </p:sp>
    </p:spTree>
    <p:extLst>
      <p:ext uri="{BB962C8B-B14F-4D97-AF65-F5344CB8AC3E}">
        <p14:creationId xmlns:p14="http://schemas.microsoft.com/office/powerpoint/2010/main" val="28336099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7C921C-8A0C-49AA-BE9A-4E2607D420F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A439FEC-8457-4334-9C69-041F79E09351}"/>
              </a:ext>
            </a:extLst>
          </p:cNvPr>
          <p:cNvSpPr>
            <a:spLocks noGrp="1"/>
          </p:cNvSpPr>
          <p:nvPr>
            <p:ph type="dt" sz="half" idx="10"/>
          </p:nvPr>
        </p:nvSpPr>
        <p:spPr/>
        <p:txBody>
          <a:bodyPr/>
          <a:lstStyle/>
          <a:p>
            <a:fld id="{AAF9AE1A-37E1-4D9A-87BE-73C961A080CC}" type="datetimeFigureOut">
              <a:rPr lang="en-US" smtClean="0"/>
              <a:t>2/14/2022</a:t>
            </a:fld>
            <a:endParaRPr lang="en-US"/>
          </a:p>
        </p:txBody>
      </p:sp>
      <p:sp>
        <p:nvSpPr>
          <p:cNvPr id="4" name="Footer Placeholder 3">
            <a:extLst>
              <a:ext uri="{FF2B5EF4-FFF2-40B4-BE49-F238E27FC236}">
                <a16:creationId xmlns:a16="http://schemas.microsoft.com/office/drawing/2014/main" id="{668BDBD0-DC97-4B74-BC52-57B83276D16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97EE367-02E3-448E-9BB7-CEE849320FA0}"/>
              </a:ext>
            </a:extLst>
          </p:cNvPr>
          <p:cNvSpPr>
            <a:spLocks noGrp="1"/>
          </p:cNvSpPr>
          <p:nvPr>
            <p:ph type="sldNum" sz="quarter" idx="12"/>
          </p:nvPr>
        </p:nvSpPr>
        <p:spPr/>
        <p:txBody>
          <a:bodyPr/>
          <a:lstStyle/>
          <a:p>
            <a:fld id="{5B67CEA9-E33A-4E5E-8DA0-E176954B44DA}" type="slidenum">
              <a:rPr lang="en-US" smtClean="0"/>
              <a:t>‹#›</a:t>
            </a:fld>
            <a:endParaRPr lang="en-US"/>
          </a:p>
        </p:txBody>
      </p:sp>
    </p:spTree>
    <p:extLst>
      <p:ext uri="{BB962C8B-B14F-4D97-AF65-F5344CB8AC3E}">
        <p14:creationId xmlns:p14="http://schemas.microsoft.com/office/powerpoint/2010/main" val="10503169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F142074-83DA-4B79-B99F-8755E7603FAE}"/>
              </a:ext>
            </a:extLst>
          </p:cNvPr>
          <p:cNvSpPr>
            <a:spLocks noGrp="1"/>
          </p:cNvSpPr>
          <p:nvPr>
            <p:ph type="dt" sz="half" idx="10"/>
          </p:nvPr>
        </p:nvSpPr>
        <p:spPr/>
        <p:txBody>
          <a:bodyPr/>
          <a:lstStyle/>
          <a:p>
            <a:fld id="{AAF9AE1A-37E1-4D9A-87BE-73C961A080CC}" type="datetimeFigureOut">
              <a:rPr lang="en-US" smtClean="0"/>
              <a:t>2/14/2022</a:t>
            </a:fld>
            <a:endParaRPr lang="en-US"/>
          </a:p>
        </p:txBody>
      </p:sp>
      <p:sp>
        <p:nvSpPr>
          <p:cNvPr id="3" name="Footer Placeholder 2">
            <a:extLst>
              <a:ext uri="{FF2B5EF4-FFF2-40B4-BE49-F238E27FC236}">
                <a16:creationId xmlns:a16="http://schemas.microsoft.com/office/drawing/2014/main" id="{78F7FF4B-E81A-417A-A497-85793970743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AD0A5E7-94CB-4FA1-9C04-39BC91D6629E}"/>
              </a:ext>
            </a:extLst>
          </p:cNvPr>
          <p:cNvSpPr>
            <a:spLocks noGrp="1"/>
          </p:cNvSpPr>
          <p:nvPr>
            <p:ph type="sldNum" sz="quarter" idx="12"/>
          </p:nvPr>
        </p:nvSpPr>
        <p:spPr/>
        <p:txBody>
          <a:bodyPr/>
          <a:lstStyle/>
          <a:p>
            <a:fld id="{5B67CEA9-E33A-4E5E-8DA0-E176954B44DA}" type="slidenum">
              <a:rPr lang="en-US" smtClean="0"/>
              <a:t>‹#›</a:t>
            </a:fld>
            <a:endParaRPr lang="en-US"/>
          </a:p>
        </p:txBody>
      </p:sp>
    </p:spTree>
    <p:extLst>
      <p:ext uri="{BB962C8B-B14F-4D97-AF65-F5344CB8AC3E}">
        <p14:creationId xmlns:p14="http://schemas.microsoft.com/office/powerpoint/2010/main" val="33399837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BB80E-85FB-43DD-90EF-45422D9893E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ED01C00-6BC2-4429-8F19-832FC5518CE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FBCCFA0-FF0E-4F9E-BF79-D85EC7BD5ED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DFC89B1-BBCE-4D0A-87BC-6913F382D5C8}"/>
              </a:ext>
            </a:extLst>
          </p:cNvPr>
          <p:cNvSpPr>
            <a:spLocks noGrp="1"/>
          </p:cNvSpPr>
          <p:nvPr>
            <p:ph type="dt" sz="half" idx="10"/>
          </p:nvPr>
        </p:nvSpPr>
        <p:spPr/>
        <p:txBody>
          <a:bodyPr/>
          <a:lstStyle/>
          <a:p>
            <a:fld id="{AAF9AE1A-37E1-4D9A-87BE-73C961A080CC}" type="datetimeFigureOut">
              <a:rPr lang="en-US" smtClean="0"/>
              <a:t>2/14/2022</a:t>
            </a:fld>
            <a:endParaRPr lang="en-US"/>
          </a:p>
        </p:txBody>
      </p:sp>
      <p:sp>
        <p:nvSpPr>
          <p:cNvPr id="6" name="Footer Placeholder 5">
            <a:extLst>
              <a:ext uri="{FF2B5EF4-FFF2-40B4-BE49-F238E27FC236}">
                <a16:creationId xmlns:a16="http://schemas.microsoft.com/office/drawing/2014/main" id="{842CB94F-2CA9-4D86-9333-87E9DC6E92A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75B0C72-E544-4BE0-B720-9F043EA393CB}"/>
              </a:ext>
            </a:extLst>
          </p:cNvPr>
          <p:cNvSpPr>
            <a:spLocks noGrp="1"/>
          </p:cNvSpPr>
          <p:nvPr>
            <p:ph type="sldNum" sz="quarter" idx="12"/>
          </p:nvPr>
        </p:nvSpPr>
        <p:spPr/>
        <p:txBody>
          <a:bodyPr/>
          <a:lstStyle/>
          <a:p>
            <a:fld id="{5B67CEA9-E33A-4E5E-8DA0-E176954B44DA}" type="slidenum">
              <a:rPr lang="en-US" smtClean="0"/>
              <a:t>‹#›</a:t>
            </a:fld>
            <a:endParaRPr lang="en-US"/>
          </a:p>
        </p:txBody>
      </p:sp>
    </p:spTree>
    <p:extLst>
      <p:ext uri="{BB962C8B-B14F-4D97-AF65-F5344CB8AC3E}">
        <p14:creationId xmlns:p14="http://schemas.microsoft.com/office/powerpoint/2010/main" val="40390500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AB6E98-EE5A-420E-B2E0-B630E369E46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EB8C614-5768-4C66-9ACA-E8999D101A7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8A3D7DE-5EAC-4626-AFF3-20500B672EA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05CB5F9-AE23-4D4A-87E9-0AE9FC58A492}"/>
              </a:ext>
            </a:extLst>
          </p:cNvPr>
          <p:cNvSpPr>
            <a:spLocks noGrp="1"/>
          </p:cNvSpPr>
          <p:nvPr>
            <p:ph type="dt" sz="half" idx="10"/>
          </p:nvPr>
        </p:nvSpPr>
        <p:spPr/>
        <p:txBody>
          <a:bodyPr/>
          <a:lstStyle/>
          <a:p>
            <a:fld id="{AAF9AE1A-37E1-4D9A-87BE-73C961A080CC}" type="datetimeFigureOut">
              <a:rPr lang="en-US" smtClean="0"/>
              <a:t>2/14/2022</a:t>
            </a:fld>
            <a:endParaRPr lang="en-US"/>
          </a:p>
        </p:txBody>
      </p:sp>
      <p:sp>
        <p:nvSpPr>
          <p:cNvPr id="6" name="Footer Placeholder 5">
            <a:extLst>
              <a:ext uri="{FF2B5EF4-FFF2-40B4-BE49-F238E27FC236}">
                <a16:creationId xmlns:a16="http://schemas.microsoft.com/office/drawing/2014/main" id="{4E2E333E-BA37-4DDD-B913-8EBE2B6F899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D8AEADE-76C0-4BC7-B40C-A4797414EFFA}"/>
              </a:ext>
            </a:extLst>
          </p:cNvPr>
          <p:cNvSpPr>
            <a:spLocks noGrp="1"/>
          </p:cNvSpPr>
          <p:nvPr>
            <p:ph type="sldNum" sz="quarter" idx="12"/>
          </p:nvPr>
        </p:nvSpPr>
        <p:spPr/>
        <p:txBody>
          <a:bodyPr/>
          <a:lstStyle/>
          <a:p>
            <a:fld id="{5B67CEA9-E33A-4E5E-8DA0-E176954B44DA}" type="slidenum">
              <a:rPr lang="en-US" smtClean="0"/>
              <a:t>‹#›</a:t>
            </a:fld>
            <a:endParaRPr lang="en-US"/>
          </a:p>
        </p:txBody>
      </p:sp>
    </p:spTree>
    <p:extLst>
      <p:ext uri="{BB962C8B-B14F-4D97-AF65-F5344CB8AC3E}">
        <p14:creationId xmlns:p14="http://schemas.microsoft.com/office/powerpoint/2010/main" val="20691861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67CE3EA-7863-4E43-9872-8B5921EE633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E8BF42C-4F23-4E7F-A7AD-7865B50EEEB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B745E1A-8B0C-44D1-A1A3-C184077F33D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AF9AE1A-37E1-4D9A-87BE-73C961A080CC}" type="datetimeFigureOut">
              <a:rPr lang="en-US" smtClean="0"/>
              <a:t>2/14/2022</a:t>
            </a:fld>
            <a:endParaRPr lang="en-US"/>
          </a:p>
        </p:txBody>
      </p:sp>
      <p:sp>
        <p:nvSpPr>
          <p:cNvPr id="5" name="Footer Placeholder 4">
            <a:extLst>
              <a:ext uri="{FF2B5EF4-FFF2-40B4-BE49-F238E27FC236}">
                <a16:creationId xmlns:a16="http://schemas.microsoft.com/office/drawing/2014/main" id="{965709FD-1B6F-426C-BE87-A33A712D3EE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341E8BF-BA8A-4C25-995E-C1285183EEF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B67CEA9-E33A-4E5E-8DA0-E176954B44DA}" type="slidenum">
              <a:rPr lang="en-US" smtClean="0"/>
              <a:t>‹#›</a:t>
            </a:fld>
            <a:endParaRPr lang="en-US"/>
          </a:p>
        </p:txBody>
      </p:sp>
    </p:spTree>
    <p:extLst>
      <p:ext uri="{BB962C8B-B14F-4D97-AF65-F5344CB8AC3E}">
        <p14:creationId xmlns:p14="http://schemas.microsoft.com/office/powerpoint/2010/main" val="254057287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customXml" Target="../ink/ink1.xml"/><Relationship Id="rId4" Type="http://schemas.openxmlformats.org/officeDocument/2006/relationships/image" Target="../media/image4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hyperlink" Target="mailto:draper%7D@ISI.EDU"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B75ADF-A77F-4CDC-8E7B-3FDB7D726729}"/>
              </a:ext>
            </a:extLst>
          </p:cNvPr>
          <p:cNvSpPr>
            <a:spLocks noGrp="1"/>
          </p:cNvSpPr>
          <p:nvPr>
            <p:ph type="ctrTitle"/>
          </p:nvPr>
        </p:nvSpPr>
        <p:spPr>
          <a:xfrm>
            <a:off x="1524000" y="1122363"/>
            <a:ext cx="8672763" cy="1271921"/>
          </a:xfrm>
        </p:spPr>
        <p:txBody>
          <a:bodyPr/>
          <a:lstStyle/>
          <a:p>
            <a:r>
              <a:rPr lang="en-US" b="0" i="0" dirty="0">
                <a:solidFill>
                  <a:srgbClr val="000000"/>
                </a:solidFill>
                <a:effectLst/>
                <a:latin typeface="WordVisi_MSFontService"/>
              </a:rPr>
              <a:t>RISC-V Floating-Point CPU</a:t>
            </a:r>
            <a:endParaRPr lang="en-US" dirty="0"/>
          </a:p>
        </p:txBody>
      </p:sp>
      <p:sp>
        <p:nvSpPr>
          <p:cNvPr id="3" name="Subtitle 2">
            <a:extLst>
              <a:ext uri="{FF2B5EF4-FFF2-40B4-BE49-F238E27FC236}">
                <a16:creationId xmlns:a16="http://schemas.microsoft.com/office/drawing/2014/main" id="{1BA8F1EE-4C2D-4E59-88B9-40C58A317A06}"/>
              </a:ext>
            </a:extLst>
          </p:cNvPr>
          <p:cNvSpPr>
            <a:spLocks noGrp="1"/>
          </p:cNvSpPr>
          <p:nvPr>
            <p:ph type="subTitle" idx="1"/>
          </p:nvPr>
        </p:nvSpPr>
        <p:spPr>
          <a:xfrm>
            <a:off x="1524000" y="2952590"/>
            <a:ext cx="9214184" cy="1974341"/>
          </a:xfrm>
        </p:spPr>
        <p:txBody>
          <a:bodyPr>
            <a:normAutofit/>
          </a:bodyPr>
          <a:lstStyle/>
          <a:p>
            <a:pPr algn="l" rtl="0" fontAlgn="base"/>
            <a:r>
              <a:rPr lang="en-US" sz="1800" b="0" i="0" dirty="0">
                <a:solidFill>
                  <a:srgbClr val="000000"/>
                </a:solidFill>
                <a:effectLst/>
                <a:latin typeface="Times New Roman" panose="02020603050405020304" pitchFamily="18" charset="0"/>
              </a:rPr>
              <a:t>Yuval </a:t>
            </a:r>
            <a:r>
              <a:rPr lang="en-US" sz="1800" b="0" i="0" dirty="0" err="1">
                <a:solidFill>
                  <a:srgbClr val="000000"/>
                </a:solidFill>
                <a:effectLst/>
                <a:latin typeface="Times New Roman" panose="02020603050405020304" pitchFamily="18" charset="0"/>
              </a:rPr>
              <a:t>Gerzon</a:t>
            </a:r>
            <a:r>
              <a:rPr lang="en-US" sz="1800" b="0" i="0" dirty="0">
                <a:solidFill>
                  <a:srgbClr val="000000"/>
                </a:solidFill>
                <a:effectLst/>
                <a:latin typeface="Times New Roman" panose="02020603050405020304" pitchFamily="18" charset="0"/>
              </a:rPr>
              <a:t> 205738024 </a:t>
            </a:r>
            <a:endParaRPr lang="en-US" b="0" i="0" dirty="0">
              <a:solidFill>
                <a:srgbClr val="000000"/>
              </a:solidFill>
              <a:effectLst/>
              <a:latin typeface="Segoe UI" panose="020B0502040204020203" pitchFamily="34" charset="0"/>
            </a:endParaRPr>
          </a:p>
          <a:p>
            <a:pPr algn="l" rtl="0" fontAlgn="base"/>
            <a:r>
              <a:rPr lang="en-US" sz="1800" b="0" i="0" dirty="0">
                <a:solidFill>
                  <a:srgbClr val="000000"/>
                </a:solidFill>
                <a:effectLst/>
                <a:latin typeface="Times New Roman" panose="02020603050405020304" pitchFamily="18" charset="0"/>
              </a:rPr>
              <a:t>David Jotkowitz 323601013 </a:t>
            </a:r>
            <a:endParaRPr lang="en-US" b="0" i="0" dirty="0">
              <a:solidFill>
                <a:srgbClr val="000000"/>
              </a:solidFill>
              <a:effectLst/>
              <a:latin typeface="Segoe UI" panose="020B0502040204020203" pitchFamily="34" charset="0"/>
            </a:endParaRPr>
          </a:p>
          <a:p>
            <a:pPr algn="l" rtl="0" fontAlgn="base"/>
            <a:r>
              <a:rPr lang="en-US" sz="1800" b="0" i="0" dirty="0">
                <a:solidFill>
                  <a:srgbClr val="000000"/>
                </a:solidFill>
                <a:effectLst/>
                <a:latin typeface="Times New Roman" panose="02020603050405020304" pitchFamily="18" charset="0"/>
              </a:rPr>
              <a:t>Dr. Amit Berman</a:t>
            </a:r>
          </a:p>
          <a:p>
            <a:pPr algn="l" rtl="0" fontAlgn="base"/>
            <a:r>
              <a:rPr lang="en-US" sz="1800" b="0" i="0" dirty="0">
                <a:solidFill>
                  <a:srgbClr val="000000"/>
                </a:solidFill>
                <a:effectLst/>
                <a:latin typeface="Times New Roman" panose="02020603050405020304" pitchFamily="18" charset="0"/>
              </a:rPr>
              <a:t>Spring Semester 2021</a:t>
            </a:r>
          </a:p>
          <a:p>
            <a:pPr algn="l" rtl="0" fontAlgn="base"/>
            <a:r>
              <a:rPr lang="en-US" sz="1800" dirty="0">
                <a:solidFill>
                  <a:srgbClr val="000000"/>
                </a:solidFill>
                <a:latin typeface="Times New Roman" panose="02020603050405020304" pitchFamily="18" charset="0"/>
              </a:rPr>
              <a:t>07/02/2022</a:t>
            </a:r>
            <a:endParaRPr lang="en-US" b="0" i="0" dirty="0">
              <a:solidFill>
                <a:srgbClr val="000000"/>
              </a:solidFill>
              <a:effectLst/>
              <a:latin typeface="Segoe UI" panose="020B0502040204020203" pitchFamily="34" charset="0"/>
            </a:endParaRPr>
          </a:p>
          <a:p>
            <a:endParaRPr lang="en-US" dirty="0"/>
          </a:p>
        </p:txBody>
      </p:sp>
    </p:spTree>
    <p:extLst>
      <p:ext uri="{BB962C8B-B14F-4D97-AF65-F5344CB8AC3E}">
        <p14:creationId xmlns:p14="http://schemas.microsoft.com/office/powerpoint/2010/main" val="1151956697"/>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00083F-2C27-4736-BFEE-B18CBF4E5CFF}"/>
              </a:ext>
            </a:extLst>
          </p:cNvPr>
          <p:cNvSpPr>
            <a:spLocks noGrp="1"/>
          </p:cNvSpPr>
          <p:nvPr>
            <p:ph type="title"/>
          </p:nvPr>
        </p:nvSpPr>
        <p:spPr/>
        <p:txBody>
          <a:bodyPr/>
          <a:lstStyle/>
          <a:p>
            <a:r>
              <a:rPr lang="en-US" dirty="0"/>
              <a:t>Software Reference Model </a:t>
            </a:r>
          </a:p>
        </p:txBody>
      </p:sp>
      <p:sp>
        <p:nvSpPr>
          <p:cNvPr id="3" name="Content Placeholder 2">
            <a:extLst>
              <a:ext uri="{FF2B5EF4-FFF2-40B4-BE49-F238E27FC236}">
                <a16:creationId xmlns:a16="http://schemas.microsoft.com/office/drawing/2014/main" id="{808784B1-5401-4F21-B68C-D723EF9C7501}"/>
              </a:ext>
            </a:extLst>
          </p:cNvPr>
          <p:cNvSpPr>
            <a:spLocks noGrp="1"/>
          </p:cNvSpPr>
          <p:nvPr>
            <p:ph idx="1"/>
          </p:nvPr>
        </p:nvSpPr>
        <p:spPr/>
        <p:txBody>
          <a:bodyPr/>
          <a:lstStyle/>
          <a:p>
            <a:r>
              <a:rPr lang="en-US" dirty="0"/>
              <a:t>For verification of the model, we ran three programs that calculated the sum of a series:</a:t>
            </a:r>
          </a:p>
        </p:txBody>
      </p:sp>
      <p:pic>
        <p:nvPicPr>
          <p:cNvPr id="5" name="Picture 4">
            <a:extLst>
              <a:ext uri="{FF2B5EF4-FFF2-40B4-BE49-F238E27FC236}">
                <a16:creationId xmlns:a16="http://schemas.microsoft.com/office/drawing/2014/main" id="{FE6FFA5A-F607-4EB8-896C-29B6130C1E70}"/>
              </a:ext>
            </a:extLst>
          </p:cNvPr>
          <p:cNvPicPr>
            <a:picLocks noChangeAspect="1"/>
          </p:cNvPicPr>
          <p:nvPr/>
        </p:nvPicPr>
        <p:blipFill>
          <a:blip r:embed="rId2"/>
          <a:stretch>
            <a:fillRect/>
          </a:stretch>
        </p:blipFill>
        <p:spPr>
          <a:xfrm>
            <a:off x="554550" y="2956998"/>
            <a:ext cx="5923865" cy="710405"/>
          </a:xfrm>
          <a:prstGeom prst="rect">
            <a:avLst/>
          </a:prstGeom>
        </p:spPr>
      </p:pic>
      <p:pic>
        <p:nvPicPr>
          <p:cNvPr id="9" name="Picture 8">
            <a:extLst>
              <a:ext uri="{FF2B5EF4-FFF2-40B4-BE49-F238E27FC236}">
                <a16:creationId xmlns:a16="http://schemas.microsoft.com/office/drawing/2014/main" id="{92D12979-07D7-4B25-8699-9C3071D30738}"/>
              </a:ext>
            </a:extLst>
          </p:cNvPr>
          <p:cNvPicPr>
            <a:picLocks noChangeAspect="1"/>
          </p:cNvPicPr>
          <p:nvPr/>
        </p:nvPicPr>
        <p:blipFill>
          <a:blip r:embed="rId3"/>
          <a:stretch>
            <a:fillRect/>
          </a:stretch>
        </p:blipFill>
        <p:spPr>
          <a:xfrm>
            <a:off x="8565737" y="2369927"/>
            <a:ext cx="3198610" cy="2930998"/>
          </a:xfrm>
          <a:prstGeom prst="rect">
            <a:avLst/>
          </a:prstGeom>
        </p:spPr>
      </p:pic>
      <p:sp>
        <p:nvSpPr>
          <p:cNvPr id="10" name="Arrow: Right 9">
            <a:extLst>
              <a:ext uri="{FF2B5EF4-FFF2-40B4-BE49-F238E27FC236}">
                <a16:creationId xmlns:a16="http://schemas.microsoft.com/office/drawing/2014/main" id="{C32A7C1F-EDC5-4D26-8756-BA2FCC4F8437}"/>
              </a:ext>
            </a:extLst>
          </p:cNvPr>
          <p:cNvSpPr/>
          <p:nvPr/>
        </p:nvSpPr>
        <p:spPr>
          <a:xfrm>
            <a:off x="7110721" y="2993558"/>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Arrow: Right 10">
            <a:extLst>
              <a:ext uri="{FF2B5EF4-FFF2-40B4-BE49-F238E27FC236}">
                <a16:creationId xmlns:a16="http://schemas.microsoft.com/office/drawing/2014/main" id="{F13C214D-57F9-4301-9C53-98B25781FC89}"/>
              </a:ext>
            </a:extLst>
          </p:cNvPr>
          <p:cNvSpPr/>
          <p:nvPr/>
        </p:nvSpPr>
        <p:spPr>
          <a:xfrm rot="10800000">
            <a:off x="7292212" y="4403807"/>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C21A5BF9-8211-4C26-A74C-378BA88ACBC7}"/>
              </a:ext>
            </a:extLst>
          </p:cNvPr>
          <p:cNvPicPr>
            <a:picLocks noChangeAspect="1"/>
          </p:cNvPicPr>
          <p:nvPr/>
        </p:nvPicPr>
        <p:blipFill>
          <a:blip r:embed="rId4"/>
          <a:stretch>
            <a:fillRect/>
          </a:stretch>
        </p:blipFill>
        <p:spPr>
          <a:xfrm>
            <a:off x="8214960" y="5540000"/>
            <a:ext cx="3753374" cy="1181265"/>
          </a:xfrm>
          <a:prstGeom prst="rect">
            <a:avLst/>
          </a:prstGeom>
        </p:spPr>
      </p:pic>
      <p:sp>
        <p:nvSpPr>
          <p:cNvPr id="12" name="Arrow: Right 11">
            <a:extLst>
              <a:ext uri="{FF2B5EF4-FFF2-40B4-BE49-F238E27FC236}">
                <a16:creationId xmlns:a16="http://schemas.microsoft.com/office/drawing/2014/main" id="{758E56AE-1FF6-48B2-9E54-03868A159AF9}"/>
              </a:ext>
            </a:extLst>
          </p:cNvPr>
          <p:cNvSpPr/>
          <p:nvPr/>
        </p:nvSpPr>
        <p:spPr>
          <a:xfrm>
            <a:off x="7026078" y="5646000"/>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2D4DEEF8-1252-4187-9D3A-BA4224801125}"/>
              </a:ext>
            </a:extLst>
          </p:cNvPr>
          <p:cNvPicPr>
            <a:picLocks noChangeAspect="1"/>
          </p:cNvPicPr>
          <p:nvPr/>
        </p:nvPicPr>
        <p:blipFill>
          <a:blip r:embed="rId5"/>
          <a:stretch>
            <a:fillRect/>
          </a:stretch>
        </p:blipFill>
        <p:spPr>
          <a:xfrm>
            <a:off x="104707" y="4252256"/>
            <a:ext cx="6683067" cy="2059644"/>
          </a:xfrm>
          <a:prstGeom prst="rect">
            <a:avLst/>
          </a:prstGeom>
        </p:spPr>
      </p:pic>
    </p:spTree>
    <p:extLst>
      <p:ext uri="{BB962C8B-B14F-4D97-AF65-F5344CB8AC3E}">
        <p14:creationId xmlns:p14="http://schemas.microsoft.com/office/powerpoint/2010/main" val="9792531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down)">
                                      <p:cBhvr>
                                        <p:cTn id="15" dur="500"/>
                                        <p:tgtEl>
                                          <p:spTgt spid="10"/>
                                        </p:tgtEl>
                                      </p:cBhvr>
                                    </p:animEffect>
                                  </p:childTnLst>
                                </p:cTn>
                              </p:par>
                              <p:par>
                                <p:cTn id="16" presetID="22" presetClass="entr" presetSubtype="4" fill="hold"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wipe(down)">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wipe(down)">
                                      <p:cBhvr>
                                        <p:cTn id="23" dur="500"/>
                                        <p:tgtEl>
                                          <p:spTgt spid="11"/>
                                        </p:tgtEl>
                                      </p:cBhvr>
                                    </p:animEffect>
                                  </p:childTnLst>
                                </p:cTn>
                              </p:par>
                            </p:childTnLst>
                          </p:cTn>
                        </p:par>
                        <p:par>
                          <p:cTn id="24" fill="hold">
                            <p:stCondLst>
                              <p:cond delay="500"/>
                            </p:stCondLst>
                            <p:childTnLst>
                              <p:par>
                                <p:cTn id="25" presetID="22" presetClass="entr" presetSubtype="4" fill="hold" nodeType="after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wipe(down)">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wipe(down)">
                                      <p:cBhvr>
                                        <p:cTn id="32" dur="500"/>
                                        <p:tgtEl>
                                          <p:spTgt spid="12"/>
                                        </p:tgtEl>
                                      </p:cBhvr>
                                    </p:animEffect>
                                  </p:childTnLst>
                                </p:cTn>
                              </p:par>
                            </p:childTnLst>
                          </p:cTn>
                        </p:par>
                        <p:par>
                          <p:cTn id="33" fill="hold">
                            <p:stCondLst>
                              <p:cond delay="500"/>
                            </p:stCondLst>
                            <p:childTnLst>
                              <p:par>
                                <p:cTn id="34" presetID="22" presetClass="entr" presetSubtype="4" fill="hold" nodeType="afterEffect">
                                  <p:stCondLst>
                                    <p:cond delay="0"/>
                                  </p:stCondLst>
                                  <p:childTnLst>
                                    <p:set>
                                      <p:cBhvr>
                                        <p:cTn id="35" dur="1" fill="hold">
                                          <p:stCondLst>
                                            <p:cond delay="0"/>
                                          </p:stCondLst>
                                        </p:cTn>
                                        <p:tgtEl>
                                          <p:spTgt spid="15"/>
                                        </p:tgtEl>
                                        <p:attrNameLst>
                                          <p:attrName>style.visibility</p:attrName>
                                        </p:attrNameLst>
                                      </p:cBhvr>
                                      <p:to>
                                        <p:strVal val="visible"/>
                                      </p:to>
                                    </p:set>
                                    <p:animEffect transition="in" filter="wipe(down)">
                                      <p:cBhvr>
                                        <p:cTn id="36"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C5B006-CF3E-4166-87FD-968F9E843DAE}"/>
              </a:ext>
            </a:extLst>
          </p:cNvPr>
          <p:cNvSpPr>
            <a:spLocks noGrp="1"/>
          </p:cNvSpPr>
          <p:nvPr>
            <p:ph type="title"/>
          </p:nvPr>
        </p:nvSpPr>
        <p:spPr/>
        <p:txBody>
          <a:bodyPr/>
          <a:lstStyle/>
          <a:p>
            <a:r>
              <a:rPr lang="en-US" dirty="0"/>
              <a:t>Software Reference Model </a:t>
            </a:r>
          </a:p>
        </p:txBody>
      </p:sp>
      <p:pic>
        <p:nvPicPr>
          <p:cNvPr id="5" name="Picture 4">
            <a:extLst>
              <a:ext uri="{FF2B5EF4-FFF2-40B4-BE49-F238E27FC236}">
                <a16:creationId xmlns:a16="http://schemas.microsoft.com/office/drawing/2014/main" id="{F16847D9-CFFB-4D87-AA90-245E3D5E6D15}"/>
              </a:ext>
            </a:extLst>
          </p:cNvPr>
          <p:cNvPicPr>
            <a:picLocks noChangeAspect="1"/>
          </p:cNvPicPr>
          <p:nvPr/>
        </p:nvPicPr>
        <p:blipFill>
          <a:blip r:embed="rId2"/>
          <a:stretch>
            <a:fillRect/>
          </a:stretch>
        </p:blipFill>
        <p:spPr>
          <a:xfrm>
            <a:off x="443990" y="2652421"/>
            <a:ext cx="6106377" cy="590632"/>
          </a:xfrm>
          <a:prstGeom prst="rect">
            <a:avLst/>
          </a:prstGeom>
        </p:spPr>
      </p:pic>
      <p:sp>
        <p:nvSpPr>
          <p:cNvPr id="6" name="Arrow: Right 5">
            <a:extLst>
              <a:ext uri="{FF2B5EF4-FFF2-40B4-BE49-F238E27FC236}">
                <a16:creationId xmlns:a16="http://schemas.microsoft.com/office/drawing/2014/main" id="{BC5FB4AC-1B50-4342-A8A6-E5946F917C48}"/>
              </a:ext>
            </a:extLst>
          </p:cNvPr>
          <p:cNvSpPr/>
          <p:nvPr/>
        </p:nvSpPr>
        <p:spPr>
          <a:xfrm>
            <a:off x="6709339" y="2808927"/>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266F7FB8-EDC5-4E87-BA99-6EB775FE05B1}"/>
              </a:ext>
            </a:extLst>
          </p:cNvPr>
          <p:cNvPicPr>
            <a:picLocks noChangeAspect="1"/>
          </p:cNvPicPr>
          <p:nvPr/>
        </p:nvPicPr>
        <p:blipFill>
          <a:blip r:embed="rId3"/>
          <a:stretch>
            <a:fillRect/>
          </a:stretch>
        </p:blipFill>
        <p:spPr>
          <a:xfrm>
            <a:off x="8062112" y="2333912"/>
            <a:ext cx="3581764" cy="2854462"/>
          </a:xfrm>
          <a:prstGeom prst="rect">
            <a:avLst/>
          </a:prstGeom>
        </p:spPr>
      </p:pic>
      <p:sp>
        <p:nvSpPr>
          <p:cNvPr id="9" name="Arrow: Right 8">
            <a:extLst>
              <a:ext uri="{FF2B5EF4-FFF2-40B4-BE49-F238E27FC236}">
                <a16:creationId xmlns:a16="http://schemas.microsoft.com/office/drawing/2014/main" id="{1166A39C-A294-4AF1-B854-04AB86465682}"/>
              </a:ext>
            </a:extLst>
          </p:cNvPr>
          <p:cNvSpPr/>
          <p:nvPr/>
        </p:nvSpPr>
        <p:spPr>
          <a:xfrm rot="10800000">
            <a:off x="6651765" y="4433837"/>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EB65B279-AD70-4938-8322-0F6D1853C027}"/>
              </a:ext>
            </a:extLst>
          </p:cNvPr>
          <p:cNvPicPr>
            <a:picLocks noChangeAspect="1"/>
          </p:cNvPicPr>
          <p:nvPr/>
        </p:nvPicPr>
        <p:blipFill>
          <a:blip r:embed="rId4"/>
          <a:stretch>
            <a:fillRect/>
          </a:stretch>
        </p:blipFill>
        <p:spPr>
          <a:xfrm>
            <a:off x="7838175" y="5376517"/>
            <a:ext cx="4029637" cy="1219370"/>
          </a:xfrm>
          <a:prstGeom prst="rect">
            <a:avLst/>
          </a:prstGeom>
        </p:spPr>
      </p:pic>
      <p:pic>
        <p:nvPicPr>
          <p:cNvPr id="4" name="Picture 3">
            <a:extLst>
              <a:ext uri="{FF2B5EF4-FFF2-40B4-BE49-F238E27FC236}">
                <a16:creationId xmlns:a16="http://schemas.microsoft.com/office/drawing/2014/main" id="{3C459705-06E0-412F-8D25-D8819C74FEBC}"/>
              </a:ext>
            </a:extLst>
          </p:cNvPr>
          <p:cNvPicPr>
            <a:picLocks noChangeAspect="1"/>
          </p:cNvPicPr>
          <p:nvPr/>
        </p:nvPicPr>
        <p:blipFill>
          <a:blip r:embed="rId5"/>
          <a:stretch>
            <a:fillRect/>
          </a:stretch>
        </p:blipFill>
        <p:spPr>
          <a:xfrm>
            <a:off x="185974" y="3881300"/>
            <a:ext cx="6287189" cy="1779524"/>
          </a:xfrm>
          <a:prstGeom prst="rect">
            <a:avLst/>
          </a:prstGeom>
        </p:spPr>
      </p:pic>
      <p:sp>
        <p:nvSpPr>
          <p:cNvPr id="10" name="Arrow: Right 9">
            <a:extLst>
              <a:ext uri="{FF2B5EF4-FFF2-40B4-BE49-F238E27FC236}">
                <a16:creationId xmlns:a16="http://schemas.microsoft.com/office/drawing/2014/main" id="{A9A9E508-0D1B-445C-89D6-5D61FBBAA56D}"/>
              </a:ext>
            </a:extLst>
          </p:cNvPr>
          <p:cNvSpPr/>
          <p:nvPr/>
        </p:nvSpPr>
        <p:spPr>
          <a:xfrm rot="182049">
            <a:off x="6690725" y="5391500"/>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765782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down)">
                                      <p:cBhvr>
                                        <p:cTn id="11" dur="500"/>
                                        <p:tgtEl>
                                          <p:spTgt spid="6"/>
                                        </p:tgtEl>
                                      </p:cBhvr>
                                    </p:animEffect>
                                  </p:childTnLst>
                                </p:cTn>
                              </p:par>
                              <p:par>
                                <p:cTn id="12" presetID="22" presetClass="entr" presetSubtype="4" fill="hold" nodeType="with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wipe(down)">
                                      <p:cBhvr>
                                        <p:cTn id="14" dur="500"/>
                                        <p:tgtEl>
                                          <p:spTgt spid="8"/>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wipe(down)">
                                      <p:cBhvr>
                                        <p:cTn id="19" dur="500"/>
                                        <p:tgtEl>
                                          <p:spTgt spid="9"/>
                                        </p:tgtEl>
                                      </p:cBhvr>
                                    </p:animEffect>
                                  </p:childTnLst>
                                </p:cTn>
                              </p:par>
                            </p:childTnLst>
                          </p:cTn>
                        </p:par>
                        <p:par>
                          <p:cTn id="20" fill="hold">
                            <p:stCondLst>
                              <p:cond delay="500"/>
                            </p:stCondLst>
                            <p:childTnLst>
                              <p:par>
                                <p:cTn id="21" presetID="22" presetClass="entr" presetSubtype="4" fill="hold" nodeType="after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wipe(down)">
                                      <p:cBhvr>
                                        <p:cTn id="23" dur="500"/>
                                        <p:tgtEl>
                                          <p:spTgt spid="4"/>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grpId="0" nodeType="click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wipe(down)">
                                      <p:cBhvr>
                                        <p:cTn id="28" dur="500"/>
                                        <p:tgtEl>
                                          <p:spTgt spid="10"/>
                                        </p:tgtEl>
                                      </p:cBhvr>
                                    </p:animEffect>
                                  </p:childTnLst>
                                </p:cTn>
                              </p:par>
                            </p:childTnLst>
                          </p:cTn>
                        </p:par>
                        <p:par>
                          <p:cTn id="29" fill="hold">
                            <p:stCondLst>
                              <p:cond delay="500"/>
                            </p:stCondLst>
                            <p:childTnLst>
                              <p:par>
                                <p:cTn id="30" presetID="22" presetClass="entr" presetSubtype="4" fill="hold" nodeType="after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wipe(down)">
                                      <p:cBhvr>
                                        <p:cTn id="3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P spid="10"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C5B006-CF3E-4166-87FD-968F9E843DAE}"/>
              </a:ext>
            </a:extLst>
          </p:cNvPr>
          <p:cNvSpPr>
            <a:spLocks noGrp="1"/>
          </p:cNvSpPr>
          <p:nvPr>
            <p:ph type="title"/>
          </p:nvPr>
        </p:nvSpPr>
        <p:spPr/>
        <p:txBody>
          <a:bodyPr/>
          <a:lstStyle/>
          <a:p>
            <a:r>
              <a:rPr lang="en-US" dirty="0"/>
              <a:t>Software Reference Model </a:t>
            </a:r>
          </a:p>
        </p:txBody>
      </p:sp>
      <p:sp>
        <p:nvSpPr>
          <p:cNvPr id="6" name="Arrow: Right 5">
            <a:extLst>
              <a:ext uri="{FF2B5EF4-FFF2-40B4-BE49-F238E27FC236}">
                <a16:creationId xmlns:a16="http://schemas.microsoft.com/office/drawing/2014/main" id="{BC5FB4AC-1B50-4342-A8A6-E5946F917C48}"/>
              </a:ext>
            </a:extLst>
          </p:cNvPr>
          <p:cNvSpPr/>
          <p:nvPr/>
        </p:nvSpPr>
        <p:spPr>
          <a:xfrm>
            <a:off x="6709339" y="2808927"/>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Right 8">
            <a:extLst>
              <a:ext uri="{FF2B5EF4-FFF2-40B4-BE49-F238E27FC236}">
                <a16:creationId xmlns:a16="http://schemas.microsoft.com/office/drawing/2014/main" id="{1166A39C-A294-4AF1-B854-04AB86465682}"/>
              </a:ext>
            </a:extLst>
          </p:cNvPr>
          <p:cNvSpPr/>
          <p:nvPr/>
        </p:nvSpPr>
        <p:spPr>
          <a:xfrm rot="10800000">
            <a:off x="6651765" y="4433837"/>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DE87ECF8-6493-4D51-8CAA-010FB4BB6840}"/>
              </a:ext>
            </a:extLst>
          </p:cNvPr>
          <p:cNvPicPr>
            <a:picLocks noChangeAspect="1"/>
          </p:cNvPicPr>
          <p:nvPr/>
        </p:nvPicPr>
        <p:blipFill>
          <a:blip r:embed="rId2"/>
          <a:stretch>
            <a:fillRect/>
          </a:stretch>
        </p:blipFill>
        <p:spPr>
          <a:xfrm>
            <a:off x="798738" y="2744186"/>
            <a:ext cx="5449060" cy="523948"/>
          </a:xfrm>
          <a:prstGeom prst="rect">
            <a:avLst/>
          </a:prstGeom>
        </p:spPr>
      </p:pic>
      <p:pic>
        <p:nvPicPr>
          <p:cNvPr id="10" name="Picture 9">
            <a:extLst>
              <a:ext uri="{FF2B5EF4-FFF2-40B4-BE49-F238E27FC236}">
                <a16:creationId xmlns:a16="http://schemas.microsoft.com/office/drawing/2014/main" id="{CB6BA74F-C30A-4FB2-925E-A3BEF8AFE3DA}"/>
              </a:ext>
            </a:extLst>
          </p:cNvPr>
          <p:cNvPicPr>
            <a:picLocks noChangeAspect="1"/>
          </p:cNvPicPr>
          <p:nvPr/>
        </p:nvPicPr>
        <p:blipFill>
          <a:blip r:embed="rId3"/>
          <a:stretch>
            <a:fillRect/>
          </a:stretch>
        </p:blipFill>
        <p:spPr>
          <a:xfrm>
            <a:off x="8003373" y="2028432"/>
            <a:ext cx="3666417" cy="3329275"/>
          </a:xfrm>
          <a:prstGeom prst="rect">
            <a:avLst/>
          </a:prstGeom>
        </p:spPr>
      </p:pic>
      <p:pic>
        <p:nvPicPr>
          <p:cNvPr id="13" name="Picture 12">
            <a:extLst>
              <a:ext uri="{FF2B5EF4-FFF2-40B4-BE49-F238E27FC236}">
                <a16:creationId xmlns:a16="http://schemas.microsoft.com/office/drawing/2014/main" id="{FF8BC087-74FD-4488-BB00-8234D39F6E72}"/>
              </a:ext>
            </a:extLst>
          </p:cNvPr>
          <p:cNvPicPr>
            <a:picLocks noChangeAspect="1"/>
          </p:cNvPicPr>
          <p:nvPr/>
        </p:nvPicPr>
        <p:blipFill>
          <a:blip r:embed="rId4"/>
          <a:stretch>
            <a:fillRect/>
          </a:stretch>
        </p:blipFill>
        <p:spPr>
          <a:xfrm>
            <a:off x="7758339" y="5598216"/>
            <a:ext cx="4029637" cy="1171739"/>
          </a:xfrm>
          <a:prstGeom prst="rect">
            <a:avLst/>
          </a:prstGeom>
        </p:spPr>
      </p:pic>
      <p:sp>
        <p:nvSpPr>
          <p:cNvPr id="8" name="Arrow: Right 7">
            <a:extLst>
              <a:ext uri="{FF2B5EF4-FFF2-40B4-BE49-F238E27FC236}">
                <a16:creationId xmlns:a16="http://schemas.microsoft.com/office/drawing/2014/main" id="{AA147F26-973A-49E3-A03E-1B886ED28790}"/>
              </a:ext>
            </a:extLst>
          </p:cNvPr>
          <p:cNvSpPr/>
          <p:nvPr/>
        </p:nvSpPr>
        <p:spPr>
          <a:xfrm>
            <a:off x="6605181" y="5699453"/>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E5D009B2-B49C-484B-9D2F-180C05204E5B}"/>
              </a:ext>
            </a:extLst>
          </p:cNvPr>
          <p:cNvPicPr>
            <a:picLocks noChangeAspect="1"/>
          </p:cNvPicPr>
          <p:nvPr/>
        </p:nvPicPr>
        <p:blipFill>
          <a:blip r:embed="rId5"/>
          <a:stretch>
            <a:fillRect/>
          </a:stretch>
        </p:blipFill>
        <p:spPr>
          <a:xfrm>
            <a:off x="247547" y="3901120"/>
            <a:ext cx="6031017" cy="2174272"/>
          </a:xfrm>
          <a:prstGeom prst="rect">
            <a:avLst/>
          </a:prstGeom>
        </p:spPr>
      </p:pic>
    </p:spTree>
    <p:extLst>
      <p:ext uri="{BB962C8B-B14F-4D97-AF65-F5344CB8AC3E}">
        <p14:creationId xmlns:p14="http://schemas.microsoft.com/office/powerpoint/2010/main" val="14593928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down)">
                                      <p:cBhvr>
                                        <p:cTn id="11" dur="500"/>
                                        <p:tgtEl>
                                          <p:spTgt spid="6"/>
                                        </p:tgtEl>
                                      </p:cBhvr>
                                    </p:animEffect>
                                  </p:childTnLst>
                                </p:cTn>
                              </p:par>
                            </p:childTnLst>
                          </p:cTn>
                        </p:par>
                        <p:par>
                          <p:cTn id="12" fill="hold">
                            <p:stCondLst>
                              <p:cond delay="500"/>
                            </p:stCondLst>
                            <p:childTnLst>
                              <p:par>
                                <p:cTn id="13" presetID="22" presetClass="entr" presetSubtype="4" fill="hold"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down)">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wipe(down)">
                                      <p:cBhvr>
                                        <p:cTn id="20" dur="500"/>
                                        <p:tgtEl>
                                          <p:spTgt spid="9"/>
                                        </p:tgtEl>
                                      </p:cBhvr>
                                    </p:animEffect>
                                  </p:childTnLst>
                                </p:cTn>
                              </p:par>
                            </p:childTnLst>
                          </p:cTn>
                        </p:par>
                        <p:par>
                          <p:cTn id="21" fill="hold">
                            <p:stCondLst>
                              <p:cond delay="500"/>
                            </p:stCondLst>
                            <p:childTnLst>
                              <p:par>
                                <p:cTn id="22" presetID="22" presetClass="entr" presetSubtype="4" fill="hold" nodeType="after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wipe(down)">
                                      <p:cBhvr>
                                        <p:cTn id="24" dur="500"/>
                                        <p:tgtEl>
                                          <p:spTgt spid="5"/>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wipe(down)">
                                      <p:cBhvr>
                                        <p:cTn id="29" dur="500"/>
                                        <p:tgtEl>
                                          <p:spTgt spid="8"/>
                                        </p:tgtEl>
                                      </p:cBhvr>
                                    </p:animEffect>
                                  </p:childTnLst>
                                </p:cTn>
                              </p:par>
                            </p:childTnLst>
                          </p:cTn>
                        </p:par>
                        <p:par>
                          <p:cTn id="30" fill="hold">
                            <p:stCondLst>
                              <p:cond delay="500"/>
                            </p:stCondLst>
                            <p:childTnLst>
                              <p:par>
                                <p:cTn id="31" presetID="22" presetClass="entr" presetSubtype="4" fill="hold" nodeType="after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wipe(down)">
                                      <p:cBhvr>
                                        <p:cTn id="3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P spid="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4DB1D0-08B6-4E4A-9C68-02FE1E7F046D}"/>
              </a:ext>
            </a:extLst>
          </p:cNvPr>
          <p:cNvSpPr>
            <a:spLocks noGrp="1"/>
          </p:cNvSpPr>
          <p:nvPr>
            <p:ph type="title"/>
          </p:nvPr>
        </p:nvSpPr>
        <p:spPr/>
        <p:txBody>
          <a:bodyPr/>
          <a:lstStyle/>
          <a:p>
            <a:r>
              <a:rPr lang="en-US" dirty="0"/>
              <a:t>Software Reference Model </a:t>
            </a:r>
          </a:p>
        </p:txBody>
      </p:sp>
      <p:sp>
        <p:nvSpPr>
          <p:cNvPr id="3" name="Content Placeholder 2">
            <a:extLst>
              <a:ext uri="{FF2B5EF4-FFF2-40B4-BE49-F238E27FC236}">
                <a16:creationId xmlns:a16="http://schemas.microsoft.com/office/drawing/2014/main" id="{8B0B741C-0546-4BE0-8D7D-72F86AB92382}"/>
              </a:ext>
            </a:extLst>
          </p:cNvPr>
          <p:cNvSpPr>
            <a:spLocks noGrp="1"/>
          </p:cNvSpPr>
          <p:nvPr>
            <p:ph idx="1"/>
          </p:nvPr>
        </p:nvSpPr>
        <p:spPr/>
        <p:txBody>
          <a:bodyPr/>
          <a:lstStyle/>
          <a:p>
            <a:r>
              <a:rPr lang="en-US" dirty="0"/>
              <a:t>Floating point representation limitation</a:t>
            </a:r>
          </a:p>
          <a:p>
            <a:r>
              <a:rPr lang="en-US" dirty="0"/>
              <a:t>Value achieved at infinite series</a:t>
            </a:r>
          </a:p>
          <a:p>
            <a:r>
              <a:rPr lang="en-US" dirty="0"/>
              <a:t>Also implemented with different RM besides RTZ</a:t>
            </a:r>
          </a:p>
          <a:p>
            <a:endParaRPr lang="en-US" dirty="0"/>
          </a:p>
        </p:txBody>
      </p:sp>
    </p:spTree>
    <p:extLst>
      <p:ext uri="{BB962C8B-B14F-4D97-AF65-F5344CB8AC3E}">
        <p14:creationId xmlns:p14="http://schemas.microsoft.com/office/powerpoint/2010/main" val="29357368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698B3B-5191-4184-95F2-0E95F42CB209}"/>
              </a:ext>
            </a:extLst>
          </p:cNvPr>
          <p:cNvSpPr>
            <a:spLocks noGrp="1"/>
          </p:cNvSpPr>
          <p:nvPr>
            <p:ph type="title"/>
          </p:nvPr>
        </p:nvSpPr>
        <p:spPr/>
        <p:txBody>
          <a:bodyPr/>
          <a:lstStyle/>
          <a:p>
            <a:r>
              <a:rPr lang="en-US" dirty="0"/>
              <a:t>Hardware</a:t>
            </a:r>
          </a:p>
        </p:txBody>
      </p:sp>
      <p:pic>
        <p:nvPicPr>
          <p:cNvPr id="5122" name="Picture 2" descr="Diagram&#10;&#10;Description automatically generated">
            <a:extLst>
              <a:ext uri="{FF2B5EF4-FFF2-40B4-BE49-F238E27FC236}">
                <a16:creationId xmlns:a16="http://schemas.microsoft.com/office/drawing/2014/main" id="{8E9AAA35-579D-4526-9222-43E3803AF1A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6334" y="1690688"/>
            <a:ext cx="10246163" cy="41446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058022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5122"/>
                                        </p:tgtEl>
                                        <p:attrNameLst>
                                          <p:attrName>style.visibility</p:attrName>
                                        </p:attrNameLst>
                                      </p:cBhvr>
                                      <p:to>
                                        <p:strVal val="visible"/>
                                      </p:to>
                                    </p:set>
                                    <p:animEffect transition="in" filter="circle(in)">
                                      <p:cBhvr>
                                        <p:cTn id="7" dur="2000"/>
                                        <p:tgtEl>
                                          <p:spTgt spid="51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F17693-8CA3-42DC-994E-E182AA787D38}"/>
              </a:ext>
            </a:extLst>
          </p:cNvPr>
          <p:cNvSpPr>
            <a:spLocks noGrp="1"/>
          </p:cNvSpPr>
          <p:nvPr>
            <p:ph type="title"/>
          </p:nvPr>
        </p:nvSpPr>
        <p:spPr/>
        <p:txBody>
          <a:bodyPr/>
          <a:lstStyle/>
          <a:p>
            <a:r>
              <a:rPr lang="en-US" dirty="0"/>
              <a:t>Hardware</a:t>
            </a:r>
          </a:p>
        </p:txBody>
      </p:sp>
      <p:sp>
        <p:nvSpPr>
          <p:cNvPr id="3" name="Content Placeholder 2">
            <a:extLst>
              <a:ext uri="{FF2B5EF4-FFF2-40B4-BE49-F238E27FC236}">
                <a16:creationId xmlns:a16="http://schemas.microsoft.com/office/drawing/2014/main" id="{80137533-AAD5-4837-AE8B-C043835043B5}"/>
              </a:ext>
            </a:extLst>
          </p:cNvPr>
          <p:cNvSpPr>
            <a:spLocks noGrp="1"/>
          </p:cNvSpPr>
          <p:nvPr>
            <p:ph idx="1"/>
          </p:nvPr>
        </p:nvSpPr>
        <p:spPr>
          <a:xfrm>
            <a:off x="920502" y="1930592"/>
            <a:ext cx="6942221" cy="4006516"/>
          </a:xfrm>
        </p:spPr>
        <p:txBody>
          <a:bodyPr>
            <a:normAutofit/>
          </a:bodyPr>
          <a:lstStyle/>
          <a:p>
            <a:r>
              <a:rPr lang="en-US" dirty="0"/>
              <a:t>Addition, Subtraction, Multiplication and Division operations on William Stallings “Computer Organization and Architecture 6th edition</a:t>
            </a:r>
          </a:p>
          <a:p>
            <a:r>
              <a:rPr lang="en-US" dirty="0"/>
              <a:t>We considered implementing different RM but shelved the idea</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38764479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B2CCCA-4BDB-43BF-87D5-25160B3F23BA}"/>
              </a:ext>
            </a:extLst>
          </p:cNvPr>
          <p:cNvSpPr>
            <a:spLocks noGrp="1"/>
          </p:cNvSpPr>
          <p:nvPr>
            <p:ph type="title"/>
          </p:nvPr>
        </p:nvSpPr>
        <p:spPr/>
        <p:txBody>
          <a:bodyPr/>
          <a:lstStyle/>
          <a:p>
            <a:r>
              <a:rPr lang="en-US" dirty="0"/>
              <a:t>Hardware</a:t>
            </a:r>
          </a:p>
        </p:txBody>
      </p:sp>
      <p:pic>
        <p:nvPicPr>
          <p:cNvPr id="5" name="Content Placeholder 4">
            <a:extLst>
              <a:ext uri="{FF2B5EF4-FFF2-40B4-BE49-F238E27FC236}">
                <a16:creationId xmlns:a16="http://schemas.microsoft.com/office/drawing/2014/main" id="{456422BE-DA40-47CE-885E-8450B1DF9F61}"/>
              </a:ext>
            </a:extLst>
          </p:cNvPr>
          <p:cNvPicPr>
            <a:picLocks noGrp="1" noChangeAspect="1"/>
          </p:cNvPicPr>
          <p:nvPr>
            <p:ph idx="1"/>
          </p:nvPr>
        </p:nvPicPr>
        <p:blipFill>
          <a:blip r:embed="rId2"/>
          <a:stretch>
            <a:fillRect/>
          </a:stretch>
        </p:blipFill>
        <p:spPr>
          <a:xfrm>
            <a:off x="6203104" y="2598961"/>
            <a:ext cx="5636293" cy="4173815"/>
          </a:xfrm>
        </p:spPr>
      </p:pic>
      <p:pic>
        <p:nvPicPr>
          <p:cNvPr id="6" name="Picture 5">
            <a:extLst>
              <a:ext uri="{FF2B5EF4-FFF2-40B4-BE49-F238E27FC236}">
                <a16:creationId xmlns:a16="http://schemas.microsoft.com/office/drawing/2014/main" id="{7F6B5F6B-9868-4D68-A796-9CF3452C343D}"/>
              </a:ext>
            </a:extLst>
          </p:cNvPr>
          <p:cNvPicPr>
            <a:picLocks noChangeAspect="1"/>
          </p:cNvPicPr>
          <p:nvPr/>
        </p:nvPicPr>
        <p:blipFill>
          <a:blip r:embed="rId3"/>
          <a:stretch>
            <a:fillRect/>
          </a:stretch>
        </p:blipFill>
        <p:spPr>
          <a:xfrm>
            <a:off x="520411" y="2615081"/>
            <a:ext cx="5468486" cy="4141574"/>
          </a:xfrm>
          <a:prstGeom prst="rect">
            <a:avLst/>
          </a:prstGeom>
        </p:spPr>
      </p:pic>
      <p:sp>
        <p:nvSpPr>
          <p:cNvPr id="7" name="TextBox 6">
            <a:extLst>
              <a:ext uri="{FF2B5EF4-FFF2-40B4-BE49-F238E27FC236}">
                <a16:creationId xmlns:a16="http://schemas.microsoft.com/office/drawing/2014/main" id="{756E5C38-FC20-44B0-9CC5-34F9113026CB}"/>
              </a:ext>
            </a:extLst>
          </p:cNvPr>
          <p:cNvSpPr txBox="1"/>
          <p:nvPr/>
        </p:nvSpPr>
        <p:spPr>
          <a:xfrm>
            <a:off x="981828" y="1859648"/>
            <a:ext cx="7096467" cy="369332"/>
          </a:xfrm>
          <a:prstGeom prst="rect">
            <a:avLst/>
          </a:prstGeom>
          <a:noFill/>
        </p:spPr>
        <p:txBody>
          <a:bodyPr wrap="square">
            <a:spAutoFit/>
          </a:bodyPr>
          <a:lstStyle/>
          <a:p>
            <a:pPr marL="285750" indent="-285750">
              <a:buFont typeface="Arial" panose="020B0604020202020204" pitchFamily="34" charset="0"/>
              <a:buChar char="•"/>
            </a:pPr>
            <a:r>
              <a:rPr lang="en-US" dirty="0"/>
              <a:t>In general, multiplication and division had similar implementations</a:t>
            </a:r>
          </a:p>
        </p:txBody>
      </p:sp>
    </p:spTree>
    <p:extLst>
      <p:ext uri="{BB962C8B-B14F-4D97-AF65-F5344CB8AC3E}">
        <p14:creationId xmlns:p14="http://schemas.microsoft.com/office/powerpoint/2010/main" val="16624535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1+#ppt_w/2"/>
                                          </p:val>
                                        </p:tav>
                                        <p:tav tm="100000">
                                          <p:val>
                                            <p:strVal val="#ppt_x"/>
                                          </p:val>
                                        </p:tav>
                                      </p:tavLst>
                                    </p:anim>
                                    <p:anim calcmode="lin" valueType="num">
                                      <p:cBhvr additive="base">
                                        <p:cTn id="14"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B2CCCA-4BDB-43BF-87D5-25160B3F23BA}"/>
              </a:ext>
            </a:extLst>
          </p:cNvPr>
          <p:cNvSpPr>
            <a:spLocks noGrp="1"/>
          </p:cNvSpPr>
          <p:nvPr>
            <p:ph type="title"/>
          </p:nvPr>
        </p:nvSpPr>
        <p:spPr/>
        <p:txBody>
          <a:bodyPr/>
          <a:lstStyle/>
          <a:p>
            <a:r>
              <a:rPr lang="en-US" dirty="0"/>
              <a:t>Hardware</a:t>
            </a:r>
          </a:p>
        </p:txBody>
      </p:sp>
      <p:pic>
        <p:nvPicPr>
          <p:cNvPr id="4" name="Content Placeholder 3">
            <a:extLst>
              <a:ext uri="{FF2B5EF4-FFF2-40B4-BE49-F238E27FC236}">
                <a16:creationId xmlns:a16="http://schemas.microsoft.com/office/drawing/2014/main" id="{810EBF07-C3C6-4917-A6CA-91F37C882E60}"/>
              </a:ext>
            </a:extLst>
          </p:cNvPr>
          <p:cNvPicPr>
            <a:picLocks noGrp="1" noChangeAspect="1"/>
          </p:cNvPicPr>
          <p:nvPr>
            <p:ph idx="1"/>
          </p:nvPr>
        </p:nvPicPr>
        <p:blipFill>
          <a:blip r:embed="rId2"/>
          <a:stretch>
            <a:fillRect/>
          </a:stretch>
        </p:blipFill>
        <p:spPr>
          <a:xfrm>
            <a:off x="2679555" y="1533622"/>
            <a:ext cx="6717108" cy="4928471"/>
          </a:xfrm>
          <a:prstGeom prst="rect">
            <a:avLst/>
          </a:prstGeom>
        </p:spPr>
      </p:pic>
    </p:spTree>
    <p:extLst>
      <p:ext uri="{BB962C8B-B14F-4D97-AF65-F5344CB8AC3E}">
        <p14:creationId xmlns:p14="http://schemas.microsoft.com/office/powerpoint/2010/main" val="16469127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ircle(in)">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03A4B3-5B24-4D43-AEE5-F2D715A6FC7F}"/>
              </a:ext>
            </a:extLst>
          </p:cNvPr>
          <p:cNvSpPr>
            <a:spLocks noGrp="1"/>
          </p:cNvSpPr>
          <p:nvPr>
            <p:ph type="title"/>
          </p:nvPr>
        </p:nvSpPr>
        <p:spPr/>
        <p:txBody>
          <a:bodyPr/>
          <a:lstStyle/>
          <a:p>
            <a:r>
              <a:rPr lang="en-US" dirty="0"/>
              <a:t>Hardware</a:t>
            </a:r>
          </a:p>
        </p:txBody>
      </p:sp>
      <p:sp>
        <p:nvSpPr>
          <p:cNvPr id="3" name="Content Placeholder 2">
            <a:extLst>
              <a:ext uri="{FF2B5EF4-FFF2-40B4-BE49-F238E27FC236}">
                <a16:creationId xmlns:a16="http://schemas.microsoft.com/office/drawing/2014/main" id="{2A547826-B07D-4C70-8E7F-2833878C8010}"/>
              </a:ext>
            </a:extLst>
          </p:cNvPr>
          <p:cNvSpPr>
            <a:spLocks noGrp="1"/>
          </p:cNvSpPr>
          <p:nvPr>
            <p:ph idx="1"/>
          </p:nvPr>
        </p:nvSpPr>
        <p:spPr>
          <a:xfrm>
            <a:off x="538876" y="1761065"/>
            <a:ext cx="5935133" cy="3758883"/>
          </a:xfrm>
        </p:spPr>
        <p:txBody>
          <a:bodyPr/>
          <a:lstStyle/>
          <a:p>
            <a:r>
              <a:rPr lang="en-US" dirty="0"/>
              <a:t>A challenge we had with addition was how to shift the mantissa according to the result. We overcame this by using a case statement, but other options were considered</a:t>
            </a:r>
          </a:p>
          <a:p>
            <a:r>
              <a:rPr lang="en-US" dirty="0"/>
              <a:t>Subtraction implemented by using an env module for addition</a:t>
            </a:r>
          </a:p>
        </p:txBody>
      </p:sp>
      <p:pic>
        <p:nvPicPr>
          <p:cNvPr id="4" name="Picture 3">
            <a:extLst>
              <a:ext uri="{FF2B5EF4-FFF2-40B4-BE49-F238E27FC236}">
                <a16:creationId xmlns:a16="http://schemas.microsoft.com/office/drawing/2014/main" id="{AF1F9E60-E815-4AD7-B1E3-4EE7F8111687}"/>
              </a:ext>
            </a:extLst>
          </p:cNvPr>
          <p:cNvPicPr>
            <a:picLocks noChangeAspect="1"/>
          </p:cNvPicPr>
          <p:nvPr/>
        </p:nvPicPr>
        <p:blipFill>
          <a:blip r:embed="rId2"/>
          <a:stretch>
            <a:fillRect/>
          </a:stretch>
        </p:blipFill>
        <p:spPr>
          <a:xfrm>
            <a:off x="6836185" y="823266"/>
            <a:ext cx="4419205" cy="3492872"/>
          </a:xfrm>
          <a:prstGeom prst="rect">
            <a:avLst/>
          </a:prstGeom>
        </p:spPr>
      </p:pic>
      <p:pic>
        <p:nvPicPr>
          <p:cNvPr id="8" name="Picture 7">
            <a:extLst>
              <a:ext uri="{FF2B5EF4-FFF2-40B4-BE49-F238E27FC236}">
                <a16:creationId xmlns:a16="http://schemas.microsoft.com/office/drawing/2014/main" id="{E8694767-6831-4B6B-B17B-41F65E31B116}"/>
              </a:ext>
            </a:extLst>
          </p:cNvPr>
          <p:cNvPicPr>
            <a:picLocks noChangeAspect="1"/>
          </p:cNvPicPr>
          <p:nvPr/>
        </p:nvPicPr>
        <p:blipFill>
          <a:blip r:embed="rId3"/>
          <a:stretch>
            <a:fillRect/>
          </a:stretch>
        </p:blipFill>
        <p:spPr>
          <a:xfrm>
            <a:off x="4987065" y="4673346"/>
            <a:ext cx="6268325" cy="1819529"/>
          </a:xfrm>
          <a:prstGeom prst="rect">
            <a:avLst/>
          </a:prstGeom>
        </p:spPr>
      </p:pic>
    </p:spTree>
    <p:extLst>
      <p:ext uri="{BB962C8B-B14F-4D97-AF65-F5344CB8AC3E}">
        <p14:creationId xmlns:p14="http://schemas.microsoft.com/office/powerpoint/2010/main" val="37936048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par>
                          <p:cTn id="7" fill="hold">
                            <p:stCondLst>
                              <p:cond delay="0"/>
                            </p:stCondLst>
                            <p:childTnLst>
                              <p:par>
                                <p:cTn id="8" presetID="10" presetClass="entr" presetSubtype="0" fill="hold" nodeType="after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par>
                          <p:cTn id="15" fill="hold">
                            <p:stCondLst>
                              <p:cond delay="0"/>
                            </p:stCondLst>
                            <p:childTnLst>
                              <p:par>
                                <p:cTn id="16" presetID="10" presetClass="entr" presetSubtype="0" fill="hold" nodeType="after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7A0A6C-758D-45A3-BAFC-36D88FDFCEAE}"/>
              </a:ext>
            </a:extLst>
          </p:cNvPr>
          <p:cNvSpPr>
            <a:spLocks noGrp="1"/>
          </p:cNvSpPr>
          <p:nvPr>
            <p:ph type="title"/>
          </p:nvPr>
        </p:nvSpPr>
        <p:spPr/>
        <p:txBody>
          <a:bodyPr/>
          <a:lstStyle/>
          <a:p>
            <a:r>
              <a:rPr lang="en-US" dirty="0"/>
              <a:t>Hardware</a:t>
            </a:r>
          </a:p>
        </p:txBody>
      </p:sp>
      <p:sp>
        <p:nvSpPr>
          <p:cNvPr id="3" name="Content Placeholder 2">
            <a:extLst>
              <a:ext uri="{FF2B5EF4-FFF2-40B4-BE49-F238E27FC236}">
                <a16:creationId xmlns:a16="http://schemas.microsoft.com/office/drawing/2014/main" id="{6D57304F-C0F3-421D-A5BF-585D5F5E07AD}"/>
              </a:ext>
            </a:extLst>
          </p:cNvPr>
          <p:cNvSpPr>
            <a:spLocks noGrp="1"/>
          </p:cNvSpPr>
          <p:nvPr>
            <p:ph idx="1"/>
          </p:nvPr>
        </p:nvSpPr>
        <p:spPr/>
        <p:txBody>
          <a:bodyPr/>
          <a:lstStyle/>
          <a:p>
            <a:r>
              <a:rPr lang="en-US" dirty="0"/>
              <a:t>Implementing FSQRT posed a challenge. After deliberation, we decided to implement it with a multi-cycle Taylor expansion</a:t>
            </a:r>
          </a:p>
          <a:p>
            <a:r>
              <a:rPr lang="en-US" dirty="0"/>
              <a:t>For the intermediate calculation stages, we implemented a “halt” signal as an input to the control module that stop the progress through the pipeline</a:t>
            </a:r>
          </a:p>
          <a:p>
            <a:r>
              <a:rPr lang="en-US" dirty="0"/>
              <a:t>Calculating the square root of a value by expansion is especially suited for floating point representations- by shifting the exponent right by one, we already have a good estimation</a:t>
            </a:r>
          </a:p>
          <a:p>
            <a:r>
              <a:rPr lang="en-US" dirty="0"/>
              <a:t>To cover the full precision, we took five expansions</a:t>
            </a:r>
          </a:p>
        </p:txBody>
      </p:sp>
    </p:spTree>
    <p:extLst>
      <p:ext uri="{BB962C8B-B14F-4D97-AF65-F5344CB8AC3E}">
        <p14:creationId xmlns:p14="http://schemas.microsoft.com/office/powerpoint/2010/main" val="13607373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2">
                <a:lumMod val="0"/>
                <a:lumOff val="100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ABFDC7-64F1-4B4F-8F61-392BBAB554F8}"/>
              </a:ext>
            </a:extLst>
          </p:cNvPr>
          <p:cNvSpPr>
            <a:spLocks noGrp="1"/>
          </p:cNvSpPr>
          <p:nvPr>
            <p:ph type="title"/>
          </p:nvPr>
        </p:nvSpPr>
        <p:spPr/>
        <p:txBody>
          <a:bodyPr/>
          <a:lstStyle/>
          <a:p>
            <a:r>
              <a:rPr lang="en-US" dirty="0"/>
              <a:t>Presentation Layout</a:t>
            </a:r>
          </a:p>
        </p:txBody>
      </p:sp>
      <p:sp>
        <p:nvSpPr>
          <p:cNvPr id="3" name="Content Placeholder 2">
            <a:extLst>
              <a:ext uri="{FF2B5EF4-FFF2-40B4-BE49-F238E27FC236}">
                <a16:creationId xmlns:a16="http://schemas.microsoft.com/office/drawing/2014/main" id="{E5AEA2A5-9931-4A02-83B6-2A57BF702ECC}"/>
              </a:ext>
            </a:extLst>
          </p:cNvPr>
          <p:cNvSpPr>
            <a:spLocks noGrp="1"/>
          </p:cNvSpPr>
          <p:nvPr>
            <p:ph idx="1"/>
          </p:nvPr>
        </p:nvSpPr>
        <p:spPr/>
        <p:txBody>
          <a:bodyPr/>
          <a:lstStyle/>
          <a:p>
            <a:r>
              <a:rPr lang="en-US" dirty="0"/>
              <a:t>RISC-V ISA</a:t>
            </a:r>
          </a:p>
          <a:p>
            <a:r>
              <a:rPr lang="en-US" dirty="0"/>
              <a:t>Floating Point</a:t>
            </a:r>
          </a:p>
          <a:p>
            <a:r>
              <a:rPr lang="en-US" dirty="0"/>
              <a:t>Software Reference Model</a:t>
            </a:r>
          </a:p>
          <a:p>
            <a:r>
              <a:rPr lang="en-US" dirty="0"/>
              <a:t>Hardware </a:t>
            </a:r>
          </a:p>
          <a:p>
            <a:r>
              <a:rPr lang="en-US" dirty="0"/>
              <a:t>Verification Testing</a:t>
            </a:r>
          </a:p>
          <a:p>
            <a:r>
              <a:rPr lang="en-US" b="0" i="0" dirty="0">
                <a:solidFill>
                  <a:srgbClr val="000000"/>
                </a:solidFill>
                <a:effectLst/>
                <a:latin typeface="WordVisi_MSFontService"/>
              </a:rPr>
              <a:t>Synthesis and Board Design</a:t>
            </a:r>
          </a:p>
          <a:p>
            <a:r>
              <a:rPr lang="en-US" b="0" i="0" dirty="0">
                <a:solidFill>
                  <a:srgbClr val="000000"/>
                </a:solidFill>
                <a:effectLst/>
                <a:latin typeface="WordVisi_MSFontService"/>
              </a:rPr>
              <a:t>Conclusion</a:t>
            </a:r>
            <a:endParaRPr lang="en-US" dirty="0"/>
          </a:p>
          <a:p>
            <a:endParaRPr lang="en-US" dirty="0"/>
          </a:p>
        </p:txBody>
      </p:sp>
    </p:spTree>
    <p:extLst>
      <p:ext uri="{BB962C8B-B14F-4D97-AF65-F5344CB8AC3E}">
        <p14:creationId xmlns:p14="http://schemas.microsoft.com/office/powerpoint/2010/main" val="21146602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6" presetClass="emph" presetSubtype="0" fill="hold" nodeType="clickEffect">
                                  <p:stCondLst>
                                    <p:cond delay="0"/>
                                  </p:stCondLst>
                                  <p:childTnLst>
                                    <p:animEffect transition="out" filter="fade">
                                      <p:cBhvr>
                                        <p:cTn id="30" dur="500" tmFilter="0, 0; .2, .5; .8, .5; 1, 0"/>
                                        <p:tgtEl>
                                          <p:spTgt spid="3">
                                            <p:txEl>
                                              <p:pRg st="6" end="6"/>
                                            </p:txEl>
                                          </p:spTgt>
                                        </p:tgtEl>
                                      </p:cBhvr>
                                    </p:animEffect>
                                    <p:animScale>
                                      <p:cBhvr>
                                        <p:cTn id="31" dur="250" autoRev="1" fill="hold"/>
                                        <p:tgtEl>
                                          <p:spTgt spid="3">
                                            <p:txEl>
                                              <p:pRg st="6" end="6"/>
                                            </p:txEl>
                                          </p:spTgt>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B0399-4A98-40BE-8F35-A713FDAAF61F}"/>
              </a:ext>
            </a:extLst>
          </p:cNvPr>
          <p:cNvSpPr>
            <a:spLocks noGrp="1"/>
          </p:cNvSpPr>
          <p:nvPr>
            <p:ph type="title"/>
          </p:nvPr>
        </p:nvSpPr>
        <p:spPr/>
        <p:txBody>
          <a:bodyPr/>
          <a:lstStyle/>
          <a:p>
            <a:r>
              <a:rPr lang="en-US" dirty="0"/>
              <a:t>Hardware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956073C-6651-4AAB-9818-0BF63801B644}"/>
                  </a:ext>
                </a:extLst>
              </p:cNvPr>
              <p:cNvSpPr>
                <a:spLocks noGrp="1"/>
              </p:cNvSpPr>
              <p:nvPr>
                <p:ph idx="1"/>
              </p:nvPr>
            </p:nvSpPr>
            <p:spPr>
              <a:xfrm>
                <a:off x="384490" y="1798680"/>
                <a:ext cx="11590422" cy="792613"/>
              </a:xfrm>
            </p:spPr>
            <p:txBody>
              <a:bodyPr>
                <a:normAutofit/>
              </a:bodyPr>
              <a:lstStyle/>
              <a:p>
                <a14:m>
                  <m:oMath xmlns:m="http://schemas.openxmlformats.org/officeDocument/2006/math">
                    <m:rad>
                      <m:radPr>
                        <m:degHide m:val="on"/>
                        <m:ctrlPr>
                          <a:rPr lang="en-US" sz="2400" b="0" i="1" smtClean="0">
                            <a:latin typeface="Cambria Math" panose="02040503050406030204" pitchFamily="18" charset="0"/>
                          </a:rPr>
                        </m:ctrlPr>
                      </m:radPr>
                      <m:deg/>
                      <m:e>
                        <m:r>
                          <a:rPr lang="en-US" sz="2400" b="0" i="1" smtClean="0">
                            <a:latin typeface="Cambria Math" panose="02040503050406030204" pitchFamily="18" charset="0"/>
                          </a:rPr>
                          <m:t>𝑏</m:t>
                        </m:r>
                      </m:e>
                    </m:rad>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𝑌</m:t>
                        </m:r>
                      </m:e>
                      <m:sub>
                        <m:r>
                          <a:rPr lang="en-US" sz="2400" b="0" i="1" smtClean="0">
                            <a:latin typeface="Cambria Math" panose="02040503050406030204" pitchFamily="18" charset="0"/>
                          </a:rPr>
                          <m:t>0</m:t>
                        </m:r>
                      </m:sub>
                    </m:sSub>
                    <m:r>
                      <a:rPr lang="en-US" sz="2400" b="0" i="1" smtClean="0">
                        <a:latin typeface="Cambria Math" panose="02040503050406030204" pitchFamily="18" charset="0"/>
                      </a:rPr>
                      <m:t>(1−</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m:t>
                        </m:r>
                      </m:num>
                      <m:den>
                        <m:r>
                          <a:rPr lang="en-US" sz="2400" b="0" i="1" smtClean="0">
                            <a:latin typeface="Cambria Math" panose="02040503050406030204" pitchFamily="18" charset="0"/>
                          </a:rPr>
                          <m:t>2</m:t>
                        </m:r>
                      </m:den>
                    </m:f>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𝑏</m:t>
                            </m:r>
                          </m:num>
                          <m:den>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𝑌</m:t>
                                </m:r>
                              </m:e>
                              <m:sub>
                                <m:r>
                                  <a:rPr lang="en-US" sz="2400" b="0" i="1" smtClean="0">
                                    <a:latin typeface="Cambria Math" panose="02040503050406030204" pitchFamily="18" charset="0"/>
                                  </a:rPr>
                                  <m:t>0</m:t>
                                </m:r>
                              </m:sub>
                              <m:sup>
                                <m:r>
                                  <a:rPr lang="en-US" sz="2400" b="0" i="1" smtClean="0">
                                    <a:latin typeface="Cambria Math" panose="02040503050406030204" pitchFamily="18" charset="0"/>
                                  </a:rPr>
                                  <m:t>2</m:t>
                                </m:r>
                              </m:sup>
                            </m:sSubSup>
                          </m:den>
                        </m:f>
                      </m:e>
                    </m:d>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m:t>
                        </m:r>
                      </m:num>
                      <m:den>
                        <m:r>
                          <a:rPr lang="en-US" sz="2400" b="0" i="1" smtClean="0">
                            <a:latin typeface="Cambria Math" panose="02040503050406030204" pitchFamily="18" charset="0"/>
                          </a:rPr>
                          <m:t>8</m:t>
                        </m:r>
                      </m:den>
                    </m:f>
                    <m:sSup>
                      <m:sSupPr>
                        <m:ctrlPr>
                          <a:rPr lang="en-US" sz="2400" b="0" i="1" smtClean="0">
                            <a:latin typeface="Cambria Math" panose="02040503050406030204" pitchFamily="18" charset="0"/>
                          </a:rPr>
                        </m:ctrlPr>
                      </m:sSupPr>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𝑏</m:t>
                                </m:r>
                              </m:num>
                              <m:den>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𝑌</m:t>
                                    </m:r>
                                  </m:e>
                                  <m:sub>
                                    <m:r>
                                      <a:rPr lang="en-US" sz="2400" b="0" i="1" smtClean="0">
                                        <a:latin typeface="Cambria Math" panose="02040503050406030204" pitchFamily="18" charset="0"/>
                                      </a:rPr>
                                      <m:t>0</m:t>
                                    </m:r>
                                  </m:sub>
                                  <m:sup>
                                    <m:r>
                                      <a:rPr lang="en-US" sz="2400" b="0" i="1" smtClean="0">
                                        <a:latin typeface="Cambria Math" panose="02040503050406030204" pitchFamily="18" charset="0"/>
                                      </a:rPr>
                                      <m:t>2</m:t>
                                    </m:r>
                                  </m:sup>
                                </m:sSubSup>
                              </m:den>
                            </m:f>
                          </m:e>
                        </m:d>
                      </m:e>
                      <m:sup>
                        <m:r>
                          <a:rPr lang="en-US" sz="2400" b="0" i="1" smtClean="0">
                            <a:latin typeface="Cambria Math" panose="02040503050406030204" pitchFamily="18" charset="0"/>
                          </a:rPr>
                          <m:t>2</m:t>
                        </m:r>
                      </m:sup>
                    </m:sSup>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m:t>
                        </m:r>
                      </m:num>
                      <m:den>
                        <m:r>
                          <a:rPr lang="en-US" sz="2400" b="0" i="1" smtClean="0">
                            <a:latin typeface="Cambria Math" panose="02040503050406030204" pitchFamily="18" charset="0"/>
                          </a:rPr>
                          <m:t>16</m:t>
                        </m:r>
                      </m:den>
                    </m:f>
                    <m:sSup>
                      <m:sSupPr>
                        <m:ctrlPr>
                          <a:rPr lang="en-US" sz="2400" b="0" i="1" smtClean="0">
                            <a:latin typeface="Cambria Math" panose="02040503050406030204" pitchFamily="18" charset="0"/>
                          </a:rPr>
                        </m:ctrlPr>
                      </m:sSupPr>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𝑏</m:t>
                                </m:r>
                              </m:num>
                              <m:den>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𝑌</m:t>
                                    </m:r>
                                  </m:e>
                                  <m:sub>
                                    <m:r>
                                      <a:rPr lang="en-US" sz="2400" b="0" i="1" smtClean="0">
                                        <a:latin typeface="Cambria Math" panose="02040503050406030204" pitchFamily="18" charset="0"/>
                                      </a:rPr>
                                      <m:t>0</m:t>
                                    </m:r>
                                  </m:sub>
                                  <m:sup>
                                    <m:r>
                                      <a:rPr lang="en-US" sz="2400" b="0" i="1" smtClean="0">
                                        <a:latin typeface="Cambria Math" panose="02040503050406030204" pitchFamily="18" charset="0"/>
                                      </a:rPr>
                                      <m:t>2</m:t>
                                    </m:r>
                                  </m:sup>
                                </m:sSubSup>
                              </m:den>
                            </m:f>
                          </m:e>
                        </m:d>
                      </m:e>
                      <m:sup>
                        <m:r>
                          <a:rPr lang="en-US" sz="2400" b="0" i="1" smtClean="0">
                            <a:latin typeface="Cambria Math" panose="02040503050406030204" pitchFamily="18" charset="0"/>
                          </a:rPr>
                          <m:t>3</m:t>
                        </m:r>
                      </m:sup>
                    </m:sSup>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5</m:t>
                        </m:r>
                      </m:num>
                      <m:den>
                        <m:r>
                          <a:rPr lang="en-US" sz="2400" b="0" i="1" smtClean="0">
                            <a:latin typeface="Cambria Math" panose="02040503050406030204" pitchFamily="18" charset="0"/>
                          </a:rPr>
                          <m:t>128</m:t>
                        </m:r>
                      </m:den>
                    </m:f>
                    <m:sSup>
                      <m:sSupPr>
                        <m:ctrlPr>
                          <a:rPr lang="en-US" sz="2400" b="0" i="1" smtClean="0">
                            <a:latin typeface="Cambria Math" panose="02040503050406030204" pitchFamily="18" charset="0"/>
                          </a:rPr>
                        </m:ctrlPr>
                      </m:sSupPr>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𝑏</m:t>
                                </m:r>
                              </m:num>
                              <m:den>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𝑌</m:t>
                                    </m:r>
                                  </m:e>
                                  <m:sub>
                                    <m:r>
                                      <a:rPr lang="en-US" sz="2400" b="0" i="1" smtClean="0">
                                        <a:latin typeface="Cambria Math" panose="02040503050406030204" pitchFamily="18" charset="0"/>
                                      </a:rPr>
                                      <m:t>0</m:t>
                                    </m:r>
                                  </m:sub>
                                  <m:sup>
                                    <m:r>
                                      <a:rPr lang="en-US" sz="2400" b="0" i="1" smtClean="0">
                                        <a:latin typeface="Cambria Math" panose="02040503050406030204" pitchFamily="18" charset="0"/>
                                      </a:rPr>
                                      <m:t>2</m:t>
                                    </m:r>
                                  </m:sup>
                                </m:sSubSup>
                              </m:den>
                            </m:f>
                          </m:e>
                        </m:d>
                      </m:e>
                      <m:sup>
                        <m:r>
                          <a:rPr lang="en-US" sz="2400" b="0" i="1" smtClean="0">
                            <a:latin typeface="Cambria Math" panose="02040503050406030204" pitchFamily="18" charset="0"/>
                          </a:rPr>
                          <m:t>4</m:t>
                        </m:r>
                      </m:sup>
                    </m:sSup>
                  </m:oMath>
                </a14:m>
                <a:r>
                  <a:rPr lang="en-US" sz="2400" b="0" dirty="0"/>
                  <a:t> </a:t>
                </a:r>
                <a14:m>
                  <m:oMath xmlns:m="http://schemas.openxmlformats.org/officeDocument/2006/math">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7</m:t>
                        </m:r>
                      </m:num>
                      <m:den>
                        <m:r>
                          <a:rPr lang="en-US" sz="2400" b="0" i="1" smtClean="0">
                            <a:latin typeface="Cambria Math" panose="02040503050406030204" pitchFamily="18" charset="0"/>
                          </a:rPr>
                          <m:t>256</m:t>
                        </m:r>
                      </m:den>
                    </m:f>
                    <m:sSup>
                      <m:sSupPr>
                        <m:ctrlPr>
                          <a:rPr lang="en-US" sz="2400" b="0" i="1" smtClean="0">
                            <a:latin typeface="Cambria Math" panose="02040503050406030204" pitchFamily="18" charset="0"/>
                          </a:rPr>
                        </m:ctrlPr>
                      </m:sSupPr>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𝑏</m:t>
                                </m:r>
                              </m:num>
                              <m:den>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𝑌</m:t>
                                    </m:r>
                                  </m:e>
                                  <m:sub>
                                    <m:r>
                                      <a:rPr lang="en-US" sz="2400" b="0" i="1" smtClean="0">
                                        <a:latin typeface="Cambria Math" panose="02040503050406030204" pitchFamily="18" charset="0"/>
                                      </a:rPr>
                                      <m:t>0</m:t>
                                    </m:r>
                                  </m:sub>
                                  <m:sup>
                                    <m:r>
                                      <a:rPr lang="en-US" sz="2400" b="0" i="1" smtClean="0">
                                        <a:latin typeface="Cambria Math" panose="02040503050406030204" pitchFamily="18" charset="0"/>
                                      </a:rPr>
                                      <m:t>2</m:t>
                                    </m:r>
                                  </m:sup>
                                </m:sSubSup>
                              </m:den>
                            </m:f>
                          </m:e>
                        </m:d>
                      </m:e>
                      <m:sup>
                        <m:r>
                          <a:rPr lang="en-US" sz="2400" b="0" i="1" smtClean="0">
                            <a:latin typeface="Cambria Math" panose="02040503050406030204" pitchFamily="18" charset="0"/>
                          </a:rPr>
                          <m:t>5</m:t>
                        </m:r>
                      </m:sup>
                    </m:sSup>
                    <m:r>
                      <a:rPr lang="en-US" sz="2400" b="0" i="1" smtClean="0">
                        <a:latin typeface="Cambria Math" panose="02040503050406030204" pitchFamily="18" charset="0"/>
                      </a:rPr>
                      <m:t>) </m:t>
                    </m:r>
                  </m:oMath>
                </a14:m>
                <a:endParaRPr lang="en-US" sz="2400" dirty="0"/>
              </a:p>
            </p:txBody>
          </p:sp>
        </mc:Choice>
        <mc:Fallback xmlns="">
          <p:sp>
            <p:nvSpPr>
              <p:cNvPr id="3" name="Content Placeholder 2">
                <a:extLst>
                  <a:ext uri="{FF2B5EF4-FFF2-40B4-BE49-F238E27FC236}">
                    <a16:creationId xmlns:a16="http://schemas.microsoft.com/office/drawing/2014/main" id="{2956073C-6651-4AAB-9818-0BF63801B644}"/>
                  </a:ext>
                </a:extLst>
              </p:cNvPr>
              <p:cNvSpPr>
                <a:spLocks noGrp="1" noRot="1" noChangeAspect="1" noMove="1" noResize="1" noEditPoints="1" noAdjustHandles="1" noChangeArrowheads="1" noChangeShapeType="1" noTextEdit="1"/>
              </p:cNvSpPr>
              <p:nvPr>
                <p:ph idx="1"/>
              </p:nvPr>
            </p:nvSpPr>
            <p:spPr>
              <a:xfrm>
                <a:off x="384490" y="1798680"/>
                <a:ext cx="11590422" cy="792613"/>
              </a:xfrm>
              <a:blipFill>
                <a:blip r:embed="rId2"/>
                <a:stretch>
                  <a:fillRect/>
                </a:stretch>
              </a:blipFill>
            </p:spPr>
            <p:txBody>
              <a:bodyPr/>
              <a:lstStyle/>
              <a:p>
                <a:r>
                  <a:rPr lang="en-US">
                    <a:noFill/>
                  </a:rPr>
                  <a:t> </a:t>
                </a:r>
              </a:p>
            </p:txBody>
          </p:sp>
        </mc:Fallback>
      </mc:AlternateContent>
      <p:pic>
        <p:nvPicPr>
          <p:cNvPr id="10" name="Picture 9">
            <a:extLst>
              <a:ext uri="{FF2B5EF4-FFF2-40B4-BE49-F238E27FC236}">
                <a16:creationId xmlns:a16="http://schemas.microsoft.com/office/drawing/2014/main" id="{37F3C5C8-FC0D-47EA-A30F-4090449B9CAA}"/>
              </a:ext>
            </a:extLst>
          </p:cNvPr>
          <p:cNvPicPr>
            <a:picLocks noChangeAspect="1"/>
          </p:cNvPicPr>
          <p:nvPr/>
        </p:nvPicPr>
        <p:blipFill>
          <a:blip r:embed="rId3"/>
          <a:stretch>
            <a:fillRect/>
          </a:stretch>
        </p:blipFill>
        <p:spPr>
          <a:xfrm>
            <a:off x="8224406" y="2876807"/>
            <a:ext cx="3665614" cy="3766043"/>
          </a:xfrm>
          <a:prstGeom prst="rect">
            <a:avLst/>
          </a:prstGeom>
        </p:spPr>
      </p:pic>
      <p:sp>
        <p:nvSpPr>
          <p:cNvPr id="6" name="TextBox 5">
            <a:extLst>
              <a:ext uri="{FF2B5EF4-FFF2-40B4-BE49-F238E27FC236}">
                <a16:creationId xmlns:a16="http://schemas.microsoft.com/office/drawing/2014/main" id="{249ED2A7-EAD4-48A6-8BD9-B7BDF72AC3B6}"/>
              </a:ext>
            </a:extLst>
          </p:cNvPr>
          <p:cNvSpPr txBox="1"/>
          <p:nvPr/>
        </p:nvSpPr>
        <p:spPr>
          <a:xfrm>
            <a:off x="593702" y="2876807"/>
            <a:ext cx="6094902" cy="3170099"/>
          </a:xfrm>
          <a:prstGeom prst="rect">
            <a:avLst/>
          </a:prstGeom>
          <a:noFill/>
        </p:spPr>
        <p:txBody>
          <a:bodyPr wrap="square">
            <a:spAutoFit/>
          </a:bodyPr>
          <a:lstStyle/>
          <a:p>
            <a:pPr marL="285750" indent="-285750">
              <a:buFont typeface="Arial" panose="020B0604020202020204" pitchFamily="34" charset="0"/>
              <a:buChar char="•"/>
            </a:pPr>
            <a:r>
              <a:rPr lang="en-US" sz="2000" dirty="0"/>
              <a:t>For implementation, we used two FMULs, an FDIV, and an FSUB. We saved their outputs in registers and alternated their inputs according to the series stage</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We made a “valid” input from the ALU for the beginning of calculation</a:t>
            </a:r>
          </a:p>
        </p:txBody>
      </p:sp>
      <p:pic>
        <p:nvPicPr>
          <p:cNvPr id="7" name="Picture 6">
            <a:extLst>
              <a:ext uri="{FF2B5EF4-FFF2-40B4-BE49-F238E27FC236}">
                <a16:creationId xmlns:a16="http://schemas.microsoft.com/office/drawing/2014/main" id="{3E07FDAE-CCBA-4520-9503-3ED94CD7701B}"/>
              </a:ext>
            </a:extLst>
          </p:cNvPr>
          <p:cNvPicPr>
            <a:picLocks noChangeAspect="1"/>
          </p:cNvPicPr>
          <p:nvPr/>
        </p:nvPicPr>
        <p:blipFill>
          <a:blip r:embed="rId4"/>
          <a:stretch>
            <a:fillRect/>
          </a:stretch>
        </p:blipFill>
        <p:spPr>
          <a:xfrm>
            <a:off x="205757" y="4091203"/>
            <a:ext cx="7630704" cy="871953"/>
          </a:xfrm>
          <a:prstGeom prst="rect">
            <a:avLst/>
          </a:prstGeom>
        </p:spPr>
      </p:pic>
    </p:spTree>
    <p:extLst>
      <p:ext uri="{BB962C8B-B14F-4D97-AF65-F5344CB8AC3E}">
        <p14:creationId xmlns:p14="http://schemas.microsoft.com/office/powerpoint/2010/main" val="16070300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childTnLst>
                                </p:cTn>
                              </p:par>
                            </p:childTnLst>
                          </p:cTn>
                        </p:par>
                        <p:par>
                          <p:cTn id="11" fill="hold">
                            <p:stCondLst>
                              <p:cond delay="0"/>
                            </p:stCondLst>
                            <p:childTnLst>
                              <p:par>
                                <p:cTn id="12" presetID="10" presetClass="entr" presetSubtype="0" fill="hold" nodeType="after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6" end="6"/>
                                            </p:txEl>
                                          </p:spTgt>
                                        </p:tgtEl>
                                        <p:attrNameLst>
                                          <p:attrName>style.visibility</p:attrName>
                                        </p:attrNameLst>
                                      </p:cBhvr>
                                      <p:to>
                                        <p:strVal val="visible"/>
                                      </p:to>
                                    </p:set>
                                  </p:childTnLst>
                                </p:cTn>
                              </p:par>
                            </p:childTnLst>
                          </p:cTn>
                        </p:par>
                        <p:par>
                          <p:cTn id="19" fill="hold">
                            <p:stCondLst>
                              <p:cond delay="0"/>
                            </p:stCondLst>
                            <p:childTnLst>
                              <p:par>
                                <p:cTn id="20" presetID="10" presetClass="entr" presetSubtype="0" fill="hold" nodeType="after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F54B57-BF23-4985-8A91-76D54FC00ADF}"/>
              </a:ext>
            </a:extLst>
          </p:cNvPr>
          <p:cNvSpPr>
            <a:spLocks noGrp="1"/>
          </p:cNvSpPr>
          <p:nvPr>
            <p:ph type="title"/>
          </p:nvPr>
        </p:nvSpPr>
        <p:spPr/>
        <p:txBody>
          <a:bodyPr/>
          <a:lstStyle/>
          <a:p>
            <a:r>
              <a:rPr lang="en-US" dirty="0"/>
              <a:t>Hardware</a:t>
            </a:r>
          </a:p>
        </p:txBody>
      </p:sp>
      <p:sp>
        <p:nvSpPr>
          <p:cNvPr id="3" name="Content Placeholder 2">
            <a:extLst>
              <a:ext uri="{FF2B5EF4-FFF2-40B4-BE49-F238E27FC236}">
                <a16:creationId xmlns:a16="http://schemas.microsoft.com/office/drawing/2014/main" id="{D324A4B8-BF5C-4B50-A560-629F88722C65}"/>
              </a:ext>
            </a:extLst>
          </p:cNvPr>
          <p:cNvSpPr>
            <a:spLocks noGrp="1"/>
          </p:cNvSpPr>
          <p:nvPr>
            <p:ph idx="1"/>
          </p:nvPr>
        </p:nvSpPr>
        <p:spPr>
          <a:xfrm>
            <a:off x="838200" y="1803648"/>
            <a:ext cx="4505960" cy="3093205"/>
          </a:xfrm>
        </p:spPr>
        <p:txBody>
          <a:bodyPr>
            <a:normAutofit fontScale="92500" lnSpcReduction="10000"/>
          </a:bodyPr>
          <a:lstStyle/>
          <a:p>
            <a:r>
              <a:rPr lang="en-US" dirty="0"/>
              <a:t>The non-arithmetic operations were straightforward- we first looked at the sign, then the exponent, then the mantissa for comparison</a:t>
            </a:r>
          </a:p>
          <a:p>
            <a:r>
              <a:rPr lang="en-US" dirty="0"/>
              <a:t>Then we determined the output according to the RM field</a:t>
            </a:r>
          </a:p>
        </p:txBody>
      </p:sp>
      <p:pic>
        <p:nvPicPr>
          <p:cNvPr id="5" name="Picture 4">
            <a:extLst>
              <a:ext uri="{FF2B5EF4-FFF2-40B4-BE49-F238E27FC236}">
                <a16:creationId xmlns:a16="http://schemas.microsoft.com/office/drawing/2014/main" id="{686A7014-78D6-4A18-990D-F749EFE9C134}"/>
              </a:ext>
            </a:extLst>
          </p:cNvPr>
          <p:cNvPicPr>
            <a:picLocks noChangeAspect="1"/>
          </p:cNvPicPr>
          <p:nvPr/>
        </p:nvPicPr>
        <p:blipFill>
          <a:blip r:embed="rId2"/>
          <a:stretch>
            <a:fillRect/>
          </a:stretch>
        </p:blipFill>
        <p:spPr>
          <a:xfrm>
            <a:off x="5540586" y="1566582"/>
            <a:ext cx="6345934" cy="3250703"/>
          </a:xfrm>
          <a:prstGeom prst="rect">
            <a:avLst/>
          </a:prstGeom>
        </p:spPr>
      </p:pic>
      <p:pic>
        <p:nvPicPr>
          <p:cNvPr id="7" name="Picture 6">
            <a:extLst>
              <a:ext uri="{FF2B5EF4-FFF2-40B4-BE49-F238E27FC236}">
                <a16:creationId xmlns:a16="http://schemas.microsoft.com/office/drawing/2014/main" id="{BC93E2A8-5E93-4BE4-A97B-B5C3AFD3CE98}"/>
              </a:ext>
            </a:extLst>
          </p:cNvPr>
          <p:cNvPicPr>
            <a:picLocks noChangeAspect="1"/>
          </p:cNvPicPr>
          <p:nvPr/>
        </p:nvPicPr>
        <p:blipFill>
          <a:blip r:embed="rId3"/>
          <a:stretch>
            <a:fillRect/>
          </a:stretch>
        </p:blipFill>
        <p:spPr>
          <a:xfrm>
            <a:off x="6347979" y="4949610"/>
            <a:ext cx="3172268" cy="1543265"/>
          </a:xfrm>
          <a:prstGeom prst="rect">
            <a:avLst/>
          </a:prstGeom>
        </p:spPr>
      </p:pic>
    </p:spTree>
    <p:extLst>
      <p:ext uri="{BB962C8B-B14F-4D97-AF65-F5344CB8AC3E}">
        <p14:creationId xmlns:p14="http://schemas.microsoft.com/office/powerpoint/2010/main" val="150673615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par>
                          <p:cTn id="7" fill="hold">
                            <p:stCondLst>
                              <p:cond delay="0"/>
                            </p:stCondLst>
                            <p:childTnLst>
                              <p:par>
                                <p:cTn id="8" presetID="10" presetClass="entr" presetSubtype="0" fill="hold" nodeType="after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par>
                          <p:cTn id="15" fill="hold">
                            <p:stCondLst>
                              <p:cond delay="0"/>
                            </p:stCondLst>
                            <p:childTnLst>
                              <p:par>
                                <p:cTn id="16" presetID="10" presetClass="entr" presetSubtype="0" fill="hold" nodeType="after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7415E0-8415-4840-B3BD-D5BCD9A3E394}"/>
              </a:ext>
            </a:extLst>
          </p:cNvPr>
          <p:cNvSpPr>
            <a:spLocks noGrp="1"/>
          </p:cNvSpPr>
          <p:nvPr>
            <p:ph type="title"/>
          </p:nvPr>
        </p:nvSpPr>
        <p:spPr/>
        <p:txBody>
          <a:bodyPr/>
          <a:lstStyle/>
          <a:p>
            <a:r>
              <a:rPr lang="en-US" dirty="0"/>
              <a:t>Hardware</a:t>
            </a:r>
          </a:p>
        </p:txBody>
      </p:sp>
      <p:sp>
        <p:nvSpPr>
          <p:cNvPr id="3" name="Content Placeholder 2">
            <a:extLst>
              <a:ext uri="{FF2B5EF4-FFF2-40B4-BE49-F238E27FC236}">
                <a16:creationId xmlns:a16="http://schemas.microsoft.com/office/drawing/2014/main" id="{05A8FA54-EAD3-4887-809D-899305BCAC0B}"/>
              </a:ext>
            </a:extLst>
          </p:cNvPr>
          <p:cNvSpPr>
            <a:spLocks noGrp="1"/>
          </p:cNvSpPr>
          <p:nvPr>
            <p:ph idx="1"/>
          </p:nvPr>
        </p:nvSpPr>
        <p:spPr>
          <a:xfrm>
            <a:off x="838200" y="1578187"/>
            <a:ext cx="5088467" cy="4598776"/>
          </a:xfrm>
        </p:spPr>
        <p:txBody>
          <a:bodyPr/>
          <a:lstStyle/>
          <a:p>
            <a:r>
              <a:rPr lang="en-US" dirty="0"/>
              <a:t>We then enveloped all the modules into an ALU_FP that determines the execution output according to the instruction received from the control module</a:t>
            </a:r>
          </a:p>
        </p:txBody>
      </p:sp>
      <p:pic>
        <p:nvPicPr>
          <p:cNvPr id="5" name="Picture 4">
            <a:extLst>
              <a:ext uri="{FF2B5EF4-FFF2-40B4-BE49-F238E27FC236}">
                <a16:creationId xmlns:a16="http://schemas.microsoft.com/office/drawing/2014/main" id="{8044ADC4-6F4F-4AF3-BA8D-3A860CCCB500}"/>
              </a:ext>
            </a:extLst>
          </p:cNvPr>
          <p:cNvPicPr>
            <a:picLocks noChangeAspect="1"/>
          </p:cNvPicPr>
          <p:nvPr/>
        </p:nvPicPr>
        <p:blipFill>
          <a:blip r:embed="rId2"/>
          <a:stretch>
            <a:fillRect/>
          </a:stretch>
        </p:blipFill>
        <p:spPr>
          <a:xfrm>
            <a:off x="6423054" y="453182"/>
            <a:ext cx="4363059" cy="6039693"/>
          </a:xfrm>
          <a:prstGeom prst="rect">
            <a:avLst/>
          </a:prstGeom>
        </p:spPr>
      </p:pic>
    </p:spTree>
    <p:extLst>
      <p:ext uri="{BB962C8B-B14F-4D97-AF65-F5344CB8AC3E}">
        <p14:creationId xmlns:p14="http://schemas.microsoft.com/office/powerpoint/2010/main" val="8943557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C5F44E-1F51-46D5-9433-D66A99848A5B}"/>
              </a:ext>
            </a:extLst>
          </p:cNvPr>
          <p:cNvSpPr>
            <a:spLocks noGrp="1"/>
          </p:cNvSpPr>
          <p:nvPr>
            <p:ph type="title"/>
          </p:nvPr>
        </p:nvSpPr>
        <p:spPr/>
        <p:txBody>
          <a:bodyPr/>
          <a:lstStyle/>
          <a:p>
            <a:r>
              <a:rPr lang="en-US" dirty="0"/>
              <a:t>Hardware</a:t>
            </a:r>
          </a:p>
        </p:txBody>
      </p:sp>
      <p:sp>
        <p:nvSpPr>
          <p:cNvPr id="3" name="Content Placeholder 2">
            <a:extLst>
              <a:ext uri="{FF2B5EF4-FFF2-40B4-BE49-F238E27FC236}">
                <a16:creationId xmlns:a16="http://schemas.microsoft.com/office/drawing/2014/main" id="{8D37AF70-AAF3-4837-BB45-038CA71231CA}"/>
              </a:ext>
            </a:extLst>
          </p:cNvPr>
          <p:cNvSpPr>
            <a:spLocks noGrp="1"/>
          </p:cNvSpPr>
          <p:nvPr>
            <p:ph idx="1"/>
          </p:nvPr>
        </p:nvSpPr>
        <p:spPr>
          <a:xfrm>
            <a:off x="1088911" y="1801379"/>
            <a:ext cx="9193155" cy="4691496"/>
          </a:xfrm>
        </p:spPr>
        <p:txBody>
          <a:bodyPr>
            <a:normAutofit lnSpcReduction="10000"/>
          </a:bodyPr>
          <a:lstStyle/>
          <a:p>
            <a:r>
              <a:rPr lang="en-US" dirty="0"/>
              <a:t>As our project was focused on the floating-point expansion, we just needed to add our ALU into an existing CPU with some minor adjustments for the halt signal from the FSQRT</a:t>
            </a:r>
          </a:p>
          <a:p>
            <a:endParaRPr lang="en-US" dirty="0"/>
          </a:p>
          <a:p>
            <a:endParaRPr lang="en-US" dirty="0"/>
          </a:p>
          <a:p>
            <a:endParaRPr lang="en-US" dirty="0"/>
          </a:p>
          <a:p>
            <a:endParaRPr lang="en-US" dirty="0"/>
          </a:p>
          <a:p>
            <a:endParaRPr lang="en-US" dirty="0"/>
          </a:p>
          <a:p>
            <a:r>
              <a:rPr lang="en-US" dirty="0"/>
              <a:t>We will mention that for the reference module we did implement a new microprocessor </a:t>
            </a:r>
          </a:p>
        </p:txBody>
      </p:sp>
      <p:pic>
        <p:nvPicPr>
          <p:cNvPr id="5" name="Picture 4">
            <a:extLst>
              <a:ext uri="{FF2B5EF4-FFF2-40B4-BE49-F238E27FC236}">
                <a16:creationId xmlns:a16="http://schemas.microsoft.com/office/drawing/2014/main" id="{A7C3F750-9CCD-4BE7-B842-2F6C724D4222}"/>
              </a:ext>
            </a:extLst>
          </p:cNvPr>
          <p:cNvPicPr>
            <a:picLocks noChangeAspect="1"/>
          </p:cNvPicPr>
          <p:nvPr/>
        </p:nvPicPr>
        <p:blipFill>
          <a:blip r:embed="rId2"/>
          <a:stretch>
            <a:fillRect/>
          </a:stretch>
        </p:blipFill>
        <p:spPr>
          <a:xfrm>
            <a:off x="2195613" y="3178066"/>
            <a:ext cx="6979749" cy="1602211"/>
          </a:xfrm>
          <a:prstGeom prst="rect">
            <a:avLst/>
          </a:prstGeom>
        </p:spPr>
      </p:pic>
    </p:spTree>
    <p:extLst>
      <p:ext uri="{BB962C8B-B14F-4D97-AF65-F5344CB8AC3E}">
        <p14:creationId xmlns:p14="http://schemas.microsoft.com/office/powerpoint/2010/main" val="33649229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par>
                          <p:cTn id="7" fill="hold">
                            <p:stCondLst>
                              <p:cond delay="0"/>
                            </p:stCondLst>
                            <p:childTnLst>
                              <p:par>
                                <p:cTn id="8" presetID="10" presetClass="entr" presetSubtype="0" fill="hold" nodeType="after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animEffect transition="in" filter="fade">
                                      <p:cBhvr>
                                        <p:cTn id="15" dur="1000"/>
                                        <p:tgtEl>
                                          <p:spTgt spid="3">
                                            <p:txEl>
                                              <p:pRg st="6" end="6"/>
                                            </p:txEl>
                                          </p:spTgt>
                                        </p:tgtEl>
                                      </p:cBhvr>
                                    </p:animEffect>
                                    <p:anim calcmode="lin" valueType="num">
                                      <p:cBhvr>
                                        <p:cTn id="16"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17"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BA3EAB-B93C-46E7-B260-1E5EBC6A5D6F}"/>
              </a:ext>
            </a:extLst>
          </p:cNvPr>
          <p:cNvSpPr>
            <a:spLocks noGrp="1"/>
          </p:cNvSpPr>
          <p:nvPr>
            <p:ph type="title"/>
          </p:nvPr>
        </p:nvSpPr>
        <p:spPr/>
        <p:txBody>
          <a:bodyPr/>
          <a:lstStyle/>
          <a:p>
            <a:r>
              <a:rPr lang="en-US" dirty="0"/>
              <a:t>Verification Testing</a:t>
            </a:r>
          </a:p>
        </p:txBody>
      </p:sp>
      <p:sp>
        <p:nvSpPr>
          <p:cNvPr id="3" name="Content Placeholder 2">
            <a:extLst>
              <a:ext uri="{FF2B5EF4-FFF2-40B4-BE49-F238E27FC236}">
                <a16:creationId xmlns:a16="http://schemas.microsoft.com/office/drawing/2014/main" id="{73A61B86-7561-4636-93CA-9795427A16A5}"/>
              </a:ext>
            </a:extLst>
          </p:cNvPr>
          <p:cNvSpPr>
            <a:spLocks noGrp="1"/>
          </p:cNvSpPr>
          <p:nvPr>
            <p:ph idx="1"/>
          </p:nvPr>
        </p:nvSpPr>
        <p:spPr>
          <a:xfrm>
            <a:off x="540173" y="1632373"/>
            <a:ext cx="5244254" cy="4091625"/>
          </a:xfrm>
        </p:spPr>
        <p:txBody>
          <a:bodyPr>
            <a:normAutofit fontScale="92500" lnSpcReduction="10000"/>
          </a:bodyPr>
          <a:lstStyle/>
          <a:p>
            <a:r>
              <a:rPr lang="en-US" dirty="0"/>
              <a:t>The testing took a while until all the modules worked exactly how we wanted them to. We tested all corner-cases and achieved full coverage for all modules, with an emphasis on our ALU modules</a:t>
            </a:r>
          </a:p>
          <a:p>
            <a:r>
              <a:rPr lang="en-US" dirty="0"/>
              <a:t>Only the FSQRT module needed a </a:t>
            </a:r>
            <a:r>
              <a:rPr lang="en-US" dirty="0" err="1"/>
              <a:t>clk</a:t>
            </a:r>
            <a:r>
              <a:rPr lang="en-US" dirty="0"/>
              <a:t> signal, the rest operated on a single cycle</a:t>
            </a:r>
          </a:p>
          <a:p>
            <a:r>
              <a:rPr lang="en-US" dirty="0"/>
              <a:t>The tests and results can be found in the project folder</a:t>
            </a:r>
          </a:p>
        </p:txBody>
      </p:sp>
      <p:pic>
        <p:nvPicPr>
          <p:cNvPr id="9" name="Picture 8">
            <a:extLst>
              <a:ext uri="{FF2B5EF4-FFF2-40B4-BE49-F238E27FC236}">
                <a16:creationId xmlns:a16="http://schemas.microsoft.com/office/drawing/2014/main" id="{EAFCD5BC-6A16-43F2-B4DD-6635FDED6E54}"/>
              </a:ext>
            </a:extLst>
          </p:cNvPr>
          <p:cNvPicPr>
            <a:picLocks noChangeAspect="1"/>
          </p:cNvPicPr>
          <p:nvPr/>
        </p:nvPicPr>
        <p:blipFill>
          <a:blip r:embed="rId2"/>
          <a:stretch>
            <a:fillRect/>
          </a:stretch>
        </p:blipFill>
        <p:spPr>
          <a:xfrm>
            <a:off x="6247750" y="298027"/>
            <a:ext cx="5106050" cy="6035040"/>
          </a:xfrm>
          <a:prstGeom prst="rect">
            <a:avLst/>
          </a:prstGeom>
        </p:spPr>
      </p:pic>
    </p:spTree>
    <p:extLst>
      <p:ext uri="{BB962C8B-B14F-4D97-AF65-F5344CB8AC3E}">
        <p14:creationId xmlns:p14="http://schemas.microsoft.com/office/powerpoint/2010/main" val="5427683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par>
                          <p:cTn id="11" fill="hold">
                            <p:stCondLst>
                              <p:cond delay="0"/>
                            </p:stCondLst>
                            <p:childTnLst>
                              <p:par>
                                <p:cTn id="12" presetID="10" presetClass="entr" presetSubtype="0" fill="hold" nodeType="after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500"/>
                                        <p:tgtEl>
                                          <p:spTgt spid="9"/>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BF375-BB1C-4191-8162-F17707149711}"/>
              </a:ext>
            </a:extLst>
          </p:cNvPr>
          <p:cNvSpPr>
            <a:spLocks noGrp="1"/>
          </p:cNvSpPr>
          <p:nvPr>
            <p:ph type="title"/>
          </p:nvPr>
        </p:nvSpPr>
        <p:spPr/>
        <p:txBody>
          <a:bodyPr/>
          <a:lstStyle/>
          <a:p>
            <a:r>
              <a:rPr lang="en-US" b="0" i="0" dirty="0">
                <a:solidFill>
                  <a:srgbClr val="000000"/>
                </a:solidFill>
                <a:effectLst/>
                <a:latin typeface="WordVisi_MSFontService"/>
              </a:rPr>
              <a:t>Synthesis and Board Design</a:t>
            </a:r>
            <a:endParaRPr lang="en-US" dirty="0"/>
          </a:p>
        </p:txBody>
      </p:sp>
      <p:sp>
        <p:nvSpPr>
          <p:cNvPr id="3" name="Content Placeholder 2">
            <a:extLst>
              <a:ext uri="{FF2B5EF4-FFF2-40B4-BE49-F238E27FC236}">
                <a16:creationId xmlns:a16="http://schemas.microsoft.com/office/drawing/2014/main" id="{E5CAD0DB-9645-4FBB-B2EC-137454C1525C}"/>
              </a:ext>
            </a:extLst>
          </p:cNvPr>
          <p:cNvSpPr>
            <a:spLocks noGrp="1"/>
          </p:cNvSpPr>
          <p:nvPr>
            <p:ph idx="1"/>
          </p:nvPr>
        </p:nvSpPr>
        <p:spPr>
          <a:xfrm>
            <a:off x="838200" y="1825625"/>
            <a:ext cx="9250279" cy="4280401"/>
          </a:xfrm>
        </p:spPr>
        <p:txBody>
          <a:bodyPr/>
          <a:lstStyle/>
          <a:p>
            <a:r>
              <a:rPr lang="en-US" dirty="0"/>
              <a:t>After completing the design and verification of our CPU, we compiled and synthesized our design</a:t>
            </a:r>
          </a:p>
          <a:p>
            <a:r>
              <a:rPr lang="en-US" dirty="0"/>
              <a:t>Due to a last-minute mistake by using the top CPU (that we didn’t design ourselves), only </a:t>
            </a:r>
            <a:r>
              <a:rPr lang="en-US" dirty="0" err="1"/>
              <a:t>clk</a:t>
            </a:r>
            <a:r>
              <a:rPr lang="en-US" dirty="0"/>
              <a:t> and </a:t>
            </a:r>
            <a:r>
              <a:rPr lang="en-US" dirty="0" err="1"/>
              <a:t>rst</a:t>
            </a:r>
            <a:r>
              <a:rPr lang="en-US" dirty="0"/>
              <a:t> inputs were given to our total module. The instructions and memories were hard-coded</a:t>
            </a:r>
          </a:p>
          <a:p>
            <a:r>
              <a:rPr lang="en-US" dirty="0"/>
              <a:t>The main timing bottleneck was in the FSQRT flow</a:t>
            </a:r>
          </a:p>
        </p:txBody>
      </p:sp>
    </p:spTree>
    <p:extLst>
      <p:ext uri="{BB962C8B-B14F-4D97-AF65-F5344CB8AC3E}">
        <p14:creationId xmlns:p14="http://schemas.microsoft.com/office/powerpoint/2010/main" val="30466707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C8DEF4-1DD2-4CD0-92F2-560599ACC098}"/>
              </a:ext>
            </a:extLst>
          </p:cNvPr>
          <p:cNvSpPr>
            <a:spLocks noGrp="1"/>
          </p:cNvSpPr>
          <p:nvPr>
            <p:ph type="title"/>
          </p:nvPr>
        </p:nvSpPr>
        <p:spPr/>
        <p:txBody>
          <a:bodyPr/>
          <a:lstStyle/>
          <a:p>
            <a:r>
              <a:rPr lang="en-US" b="0" i="0" dirty="0">
                <a:solidFill>
                  <a:srgbClr val="000000"/>
                </a:solidFill>
                <a:effectLst/>
                <a:latin typeface="WordVisi_MSFontService"/>
              </a:rPr>
              <a:t>Synthesis and Board Design</a:t>
            </a:r>
            <a:endParaRPr lang="en-US" dirty="0"/>
          </a:p>
        </p:txBody>
      </p:sp>
      <p:pic>
        <p:nvPicPr>
          <p:cNvPr id="4" name="Picture 3">
            <a:extLst>
              <a:ext uri="{FF2B5EF4-FFF2-40B4-BE49-F238E27FC236}">
                <a16:creationId xmlns:a16="http://schemas.microsoft.com/office/drawing/2014/main" id="{66341B86-3286-4348-9BC4-01F6B605AAAA}"/>
              </a:ext>
            </a:extLst>
          </p:cNvPr>
          <p:cNvPicPr>
            <a:picLocks noChangeAspect="1"/>
          </p:cNvPicPr>
          <p:nvPr/>
        </p:nvPicPr>
        <p:blipFill>
          <a:blip r:embed="rId2"/>
          <a:stretch>
            <a:fillRect/>
          </a:stretch>
        </p:blipFill>
        <p:spPr>
          <a:xfrm>
            <a:off x="455490" y="1605947"/>
            <a:ext cx="5272390" cy="5113688"/>
          </a:xfrm>
          <a:prstGeom prst="rect">
            <a:avLst/>
          </a:prstGeom>
        </p:spPr>
      </p:pic>
      <p:pic>
        <p:nvPicPr>
          <p:cNvPr id="6" name="Picture 5">
            <a:extLst>
              <a:ext uri="{FF2B5EF4-FFF2-40B4-BE49-F238E27FC236}">
                <a16:creationId xmlns:a16="http://schemas.microsoft.com/office/drawing/2014/main" id="{0154571B-D069-414B-85CC-872912D5624E}"/>
              </a:ext>
            </a:extLst>
          </p:cNvPr>
          <p:cNvPicPr>
            <a:picLocks noChangeAspect="1"/>
          </p:cNvPicPr>
          <p:nvPr/>
        </p:nvPicPr>
        <p:blipFill>
          <a:blip r:embed="rId3"/>
          <a:stretch>
            <a:fillRect/>
          </a:stretch>
        </p:blipFill>
        <p:spPr>
          <a:xfrm>
            <a:off x="6001199" y="1588672"/>
            <a:ext cx="5272390" cy="5130963"/>
          </a:xfrm>
          <a:prstGeom prst="rect">
            <a:avLst/>
          </a:prstGeom>
        </p:spPr>
      </p:pic>
    </p:spTree>
    <p:extLst>
      <p:ext uri="{BB962C8B-B14F-4D97-AF65-F5344CB8AC3E}">
        <p14:creationId xmlns:p14="http://schemas.microsoft.com/office/powerpoint/2010/main" val="42861902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ircle(in)">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circle(in)">
                                      <p:cBhvr>
                                        <p:cTn id="12"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BDA4F-AFB4-4BA4-AC68-79A501EC07AE}"/>
              </a:ext>
            </a:extLst>
          </p:cNvPr>
          <p:cNvSpPr>
            <a:spLocks noGrp="1"/>
          </p:cNvSpPr>
          <p:nvPr>
            <p:ph type="title"/>
          </p:nvPr>
        </p:nvSpPr>
        <p:spPr/>
        <p:txBody>
          <a:bodyPr/>
          <a:lstStyle/>
          <a:p>
            <a:r>
              <a:rPr lang="en-US" b="0" i="0" dirty="0">
                <a:solidFill>
                  <a:srgbClr val="000000"/>
                </a:solidFill>
                <a:effectLst/>
                <a:latin typeface="WordVisi_MSFontService"/>
              </a:rPr>
              <a:t>Synthesis and Board Design</a:t>
            </a:r>
            <a:endParaRPr lang="en-US" dirty="0"/>
          </a:p>
        </p:txBody>
      </p:sp>
      <p:pic>
        <p:nvPicPr>
          <p:cNvPr id="5" name="Content Placeholder 4">
            <a:extLst>
              <a:ext uri="{FF2B5EF4-FFF2-40B4-BE49-F238E27FC236}">
                <a16:creationId xmlns:a16="http://schemas.microsoft.com/office/drawing/2014/main" id="{816BA1F6-5EAC-4026-887D-A02E1C12BD67}"/>
              </a:ext>
            </a:extLst>
          </p:cNvPr>
          <p:cNvPicPr>
            <a:picLocks noGrp="1" noChangeAspect="1"/>
          </p:cNvPicPr>
          <p:nvPr>
            <p:ph idx="1"/>
          </p:nvPr>
        </p:nvPicPr>
        <p:blipFill>
          <a:blip r:embed="rId2"/>
          <a:stretch>
            <a:fillRect/>
          </a:stretch>
        </p:blipFill>
        <p:spPr>
          <a:xfrm>
            <a:off x="622643" y="1782971"/>
            <a:ext cx="2873524" cy="4351338"/>
          </a:xfrm>
        </p:spPr>
      </p:pic>
      <p:pic>
        <p:nvPicPr>
          <p:cNvPr id="7" name="Picture 6">
            <a:extLst>
              <a:ext uri="{FF2B5EF4-FFF2-40B4-BE49-F238E27FC236}">
                <a16:creationId xmlns:a16="http://schemas.microsoft.com/office/drawing/2014/main" id="{38C359E7-D80E-4563-BB56-59FF81FB9CF6}"/>
              </a:ext>
            </a:extLst>
          </p:cNvPr>
          <p:cNvPicPr>
            <a:picLocks noChangeAspect="1"/>
          </p:cNvPicPr>
          <p:nvPr/>
        </p:nvPicPr>
        <p:blipFill>
          <a:blip r:embed="rId3"/>
          <a:stretch>
            <a:fillRect/>
          </a:stretch>
        </p:blipFill>
        <p:spPr>
          <a:xfrm>
            <a:off x="3703795" y="1782971"/>
            <a:ext cx="3280537" cy="4559968"/>
          </a:xfrm>
          <a:prstGeom prst="rect">
            <a:avLst/>
          </a:prstGeom>
        </p:spPr>
      </p:pic>
      <p:pic>
        <p:nvPicPr>
          <p:cNvPr id="9" name="Picture 8">
            <a:extLst>
              <a:ext uri="{FF2B5EF4-FFF2-40B4-BE49-F238E27FC236}">
                <a16:creationId xmlns:a16="http://schemas.microsoft.com/office/drawing/2014/main" id="{7493254B-EAC8-4FDA-87CF-18CF54D56EE8}"/>
              </a:ext>
            </a:extLst>
          </p:cNvPr>
          <p:cNvPicPr>
            <a:picLocks noChangeAspect="1"/>
          </p:cNvPicPr>
          <p:nvPr/>
        </p:nvPicPr>
        <p:blipFill>
          <a:blip r:embed="rId4"/>
          <a:stretch>
            <a:fillRect/>
          </a:stretch>
        </p:blipFill>
        <p:spPr>
          <a:xfrm>
            <a:off x="7086815" y="1782971"/>
            <a:ext cx="4961644" cy="4007313"/>
          </a:xfrm>
          <a:prstGeom prst="rect">
            <a:avLst/>
          </a:prstGeom>
        </p:spPr>
      </p:pic>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F3B7B313-3042-445E-B7F6-DDC2854E9DDB}"/>
                  </a:ext>
                </a:extLst>
              </p14:cNvPr>
              <p14:cNvContentPartPr/>
              <p14:nvPr/>
            </p14:nvContentPartPr>
            <p14:xfrm>
              <a:off x="9814675" y="5696653"/>
              <a:ext cx="528840" cy="40320"/>
            </p14:xfrm>
          </p:contentPart>
        </mc:Choice>
        <mc:Fallback xmlns="">
          <p:pic>
            <p:nvPicPr>
              <p:cNvPr id="3" name="Ink 2">
                <a:extLst>
                  <a:ext uri="{FF2B5EF4-FFF2-40B4-BE49-F238E27FC236}">
                    <a16:creationId xmlns:a16="http://schemas.microsoft.com/office/drawing/2014/main" id="{F3B7B313-3042-445E-B7F6-DDC2854E9DDB}"/>
                  </a:ext>
                </a:extLst>
              </p:cNvPr>
              <p:cNvPicPr/>
              <p:nvPr/>
            </p:nvPicPr>
            <p:blipFill>
              <a:blip r:embed="rId6"/>
              <a:stretch>
                <a:fillRect/>
              </a:stretch>
            </p:blipFill>
            <p:spPr>
              <a:xfrm>
                <a:off x="9761035" y="5589013"/>
                <a:ext cx="636480" cy="255960"/>
              </a:xfrm>
              <a:prstGeom prst="rect">
                <a:avLst/>
              </a:prstGeom>
            </p:spPr>
          </p:pic>
        </mc:Fallback>
      </mc:AlternateContent>
    </p:spTree>
    <p:extLst>
      <p:ext uri="{BB962C8B-B14F-4D97-AF65-F5344CB8AC3E}">
        <p14:creationId xmlns:p14="http://schemas.microsoft.com/office/powerpoint/2010/main" val="3966449760"/>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2B682B-5A23-48F3-ABDD-7E98BE763EB4}"/>
              </a:ext>
            </a:extLst>
          </p:cNvPr>
          <p:cNvSpPr>
            <a:spLocks noGrp="1"/>
          </p:cNvSpPr>
          <p:nvPr>
            <p:ph type="title"/>
          </p:nvPr>
        </p:nvSpPr>
        <p:spPr/>
        <p:txBody>
          <a:bodyPr/>
          <a:lstStyle/>
          <a:p>
            <a:r>
              <a:rPr lang="en-US" b="0" i="0" dirty="0">
                <a:solidFill>
                  <a:srgbClr val="000000"/>
                </a:solidFill>
                <a:effectLst/>
                <a:latin typeface="WordVisi_MSFontService"/>
              </a:rPr>
              <a:t>Conclusion</a:t>
            </a:r>
            <a:endParaRPr lang="en-US" dirty="0"/>
          </a:p>
        </p:txBody>
      </p:sp>
      <p:sp>
        <p:nvSpPr>
          <p:cNvPr id="3" name="Content Placeholder 2">
            <a:extLst>
              <a:ext uri="{FF2B5EF4-FFF2-40B4-BE49-F238E27FC236}">
                <a16:creationId xmlns:a16="http://schemas.microsoft.com/office/drawing/2014/main" id="{C409B112-22D7-44D2-B899-84C8EF698562}"/>
              </a:ext>
            </a:extLst>
          </p:cNvPr>
          <p:cNvSpPr>
            <a:spLocks noGrp="1"/>
          </p:cNvSpPr>
          <p:nvPr>
            <p:ph idx="1"/>
          </p:nvPr>
        </p:nvSpPr>
        <p:spPr/>
        <p:txBody>
          <a:bodyPr/>
          <a:lstStyle/>
          <a:p>
            <a:r>
              <a:rPr lang="en-US" dirty="0"/>
              <a:t>We appreciated the opportunity to see the whole process of making a chip, from delving into literature to having a physical design</a:t>
            </a:r>
          </a:p>
          <a:p>
            <a:r>
              <a:rPr lang="en-US" dirty="0"/>
              <a:t>We both work in the field and feel confident that we’ve gained important tools for our careers</a:t>
            </a:r>
          </a:p>
          <a:p>
            <a:r>
              <a:rPr lang="en-US" dirty="0"/>
              <a:t>We would like to express gratitude to Dr. Amit Berman who guided us through the process and Mr. Goel Samuel who helped us synthesize our work and gave useful suggestions throughout the process </a:t>
            </a:r>
          </a:p>
        </p:txBody>
      </p:sp>
    </p:spTree>
    <p:extLst>
      <p:ext uri="{BB962C8B-B14F-4D97-AF65-F5344CB8AC3E}">
        <p14:creationId xmlns:p14="http://schemas.microsoft.com/office/powerpoint/2010/main" val="39851914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426AA5-7691-44D8-BBFA-69D74CFC59DF}"/>
              </a:ext>
            </a:extLst>
          </p:cNvPr>
          <p:cNvSpPr>
            <a:spLocks noGrp="1"/>
          </p:cNvSpPr>
          <p:nvPr>
            <p:ph type="title"/>
          </p:nvPr>
        </p:nvSpPr>
        <p:spPr>
          <a:xfrm>
            <a:off x="775948" y="1155171"/>
            <a:ext cx="10515600" cy="1325563"/>
          </a:xfrm>
        </p:spPr>
        <p:txBody>
          <a:bodyPr/>
          <a:lstStyle/>
          <a:p>
            <a:pPr algn="ctr"/>
            <a:r>
              <a:rPr lang="en-US" dirty="0"/>
              <a:t>Thanks For Listening!</a:t>
            </a:r>
          </a:p>
        </p:txBody>
      </p:sp>
      <p:pic>
        <p:nvPicPr>
          <p:cNvPr id="4" name="Picture 3">
            <a:extLst>
              <a:ext uri="{FF2B5EF4-FFF2-40B4-BE49-F238E27FC236}">
                <a16:creationId xmlns:a16="http://schemas.microsoft.com/office/drawing/2014/main" id="{AB00FC92-CEDF-4904-AD7A-AF03090C12B8}"/>
              </a:ext>
            </a:extLst>
          </p:cNvPr>
          <p:cNvPicPr>
            <a:picLocks noChangeAspect="1"/>
          </p:cNvPicPr>
          <p:nvPr/>
        </p:nvPicPr>
        <p:blipFill>
          <a:blip r:embed="rId2"/>
          <a:stretch>
            <a:fillRect/>
          </a:stretch>
        </p:blipFill>
        <p:spPr>
          <a:xfrm>
            <a:off x="4133576" y="2753464"/>
            <a:ext cx="3924848" cy="3057952"/>
          </a:xfrm>
          <a:prstGeom prst="rect">
            <a:avLst/>
          </a:prstGeom>
        </p:spPr>
      </p:pic>
    </p:spTree>
    <p:extLst>
      <p:ext uri="{BB962C8B-B14F-4D97-AF65-F5344CB8AC3E}">
        <p14:creationId xmlns:p14="http://schemas.microsoft.com/office/powerpoint/2010/main" val="2925941011"/>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3E4495-072C-41B3-892E-C35197F324A9}"/>
              </a:ext>
            </a:extLst>
          </p:cNvPr>
          <p:cNvSpPr>
            <a:spLocks noGrp="1"/>
          </p:cNvSpPr>
          <p:nvPr>
            <p:ph type="title"/>
          </p:nvPr>
        </p:nvSpPr>
        <p:spPr/>
        <p:txBody>
          <a:bodyPr/>
          <a:lstStyle/>
          <a:p>
            <a:r>
              <a:rPr lang="en-US" dirty="0"/>
              <a:t>RISC-V ISA</a:t>
            </a:r>
          </a:p>
        </p:txBody>
      </p:sp>
      <p:pic>
        <p:nvPicPr>
          <p:cNvPr id="7" name="Picture 6">
            <a:extLst>
              <a:ext uri="{FF2B5EF4-FFF2-40B4-BE49-F238E27FC236}">
                <a16:creationId xmlns:a16="http://schemas.microsoft.com/office/drawing/2014/main" id="{2561C402-05E9-47B2-84AC-867DEC500BAE}"/>
              </a:ext>
            </a:extLst>
          </p:cNvPr>
          <p:cNvPicPr>
            <a:picLocks noChangeAspect="1"/>
          </p:cNvPicPr>
          <p:nvPr/>
        </p:nvPicPr>
        <p:blipFill>
          <a:blip r:embed="rId2"/>
          <a:stretch>
            <a:fillRect/>
          </a:stretch>
        </p:blipFill>
        <p:spPr>
          <a:xfrm>
            <a:off x="254866" y="2205471"/>
            <a:ext cx="4892868" cy="1218433"/>
          </a:xfrm>
          <a:prstGeom prst="rect">
            <a:avLst/>
          </a:prstGeom>
        </p:spPr>
      </p:pic>
      <p:pic>
        <p:nvPicPr>
          <p:cNvPr id="9" name="Picture 8">
            <a:extLst>
              <a:ext uri="{FF2B5EF4-FFF2-40B4-BE49-F238E27FC236}">
                <a16:creationId xmlns:a16="http://schemas.microsoft.com/office/drawing/2014/main" id="{91727C96-B173-4BBD-A69D-A724E33F0ED6}"/>
              </a:ext>
            </a:extLst>
          </p:cNvPr>
          <p:cNvPicPr>
            <a:picLocks noChangeAspect="1"/>
          </p:cNvPicPr>
          <p:nvPr/>
        </p:nvPicPr>
        <p:blipFill>
          <a:blip r:embed="rId3"/>
          <a:stretch>
            <a:fillRect/>
          </a:stretch>
        </p:blipFill>
        <p:spPr>
          <a:xfrm>
            <a:off x="5297664" y="2171107"/>
            <a:ext cx="6131055" cy="4080933"/>
          </a:xfrm>
          <a:prstGeom prst="rect">
            <a:avLst/>
          </a:prstGeom>
        </p:spPr>
      </p:pic>
    </p:spTree>
    <p:extLst>
      <p:ext uri="{BB962C8B-B14F-4D97-AF65-F5344CB8AC3E}">
        <p14:creationId xmlns:p14="http://schemas.microsoft.com/office/powerpoint/2010/main" val="4032968132"/>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9EEEBA-E467-4664-ABD7-C414B6AACB8C}"/>
              </a:ext>
            </a:extLst>
          </p:cNvPr>
          <p:cNvSpPr>
            <a:spLocks noGrp="1"/>
          </p:cNvSpPr>
          <p:nvPr>
            <p:ph type="title"/>
          </p:nvPr>
        </p:nvSpPr>
        <p:spPr/>
        <p:txBody>
          <a:bodyPr/>
          <a:lstStyle/>
          <a:p>
            <a:r>
              <a:rPr lang="en-US" dirty="0"/>
              <a:t>Sources Used</a:t>
            </a:r>
          </a:p>
        </p:txBody>
      </p:sp>
      <p:sp>
        <p:nvSpPr>
          <p:cNvPr id="3" name="Content Placeholder 2">
            <a:extLst>
              <a:ext uri="{FF2B5EF4-FFF2-40B4-BE49-F238E27FC236}">
                <a16:creationId xmlns:a16="http://schemas.microsoft.com/office/drawing/2014/main" id="{502CE507-A101-4CCF-AB3F-377918F712B6}"/>
              </a:ext>
            </a:extLst>
          </p:cNvPr>
          <p:cNvSpPr>
            <a:spLocks noGrp="1"/>
          </p:cNvSpPr>
          <p:nvPr>
            <p:ph idx="1"/>
          </p:nvPr>
        </p:nvSpPr>
        <p:spPr/>
        <p:txBody>
          <a:bodyPr/>
          <a:lstStyle/>
          <a:p>
            <a:pPr algn="l" rtl="0" fontAlgn="base"/>
            <a:r>
              <a:rPr lang="en-US" sz="1800" b="0" i="0" dirty="0">
                <a:solidFill>
                  <a:srgbClr val="000000"/>
                </a:solidFill>
                <a:effectLst/>
                <a:latin typeface="Times New Roman" panose="02020603050405020304" pitchFamily="18" charset="0"/>
              </a:rPr>
              <a:t>The RISC-V Instruction Set Manual Volume I: User-Level ISA Document Version 2.2 </a:t>
            </a:r>
            <a:endParaRPr lang="en-US" b="0" i="0" dirty="0">
              <a:solidFill>
                <a:srgbClr val="000000"/>
              </a:solidFill>
              <a:effectLst/>
              <a:latin typeface="Segoe UI" panose="020B0502040204020203" pitchFamily="34" charset="0"/>
            </a:endParaRPr>
          </a:p>
          <a:p>
            <a:pPr algn="l" rtl="0" fontAlgn="base"/>
            <a:r>
              <a:rPr lang="en-US" sz="1800" b="0" i="0" dirty="0">
                <a:solidFill>
                  <a:srgbClr val="000000"/>
                </a:solidFill>
                <a:effectLst/>
                <a:latin typeface="Times New Roman" panose="02020603050405020304" pitchFamily="18" charset="0"/>
              </a:rPr>
              <a:t>William Stallings, computer organization and architecture 6th edition </a:t>
            </a:r>
            <a:endParaRPr lang="en-US" b="0" i="0" dirty="0">
              <a:solidFill>
                <a:srgbClr val="000000"/>
              </a:solidFill>
              <a:effectLst/>
              <a:latin typeface="Segoe UI" panose="020B0502040204020203" pitchFamily="34" charset="0"/>
            </a:endParaRPr>
          </a:p>
          <a:p>
            <a:pPr algn="l" rtl="0" fontAlgn="base"/>
            <a:r>
              <a:rPr lang="en-US" sz="1800" b="0" i="0" dirty="0">
                <a:solidFill>
                  <a:srgbClr val="000000"/>
                </a:solidFill>
                <a:effectLst/>
                <a:latin typeface="Times New Roman" panose="02020603050405020304" pitchFamily="18" charset="0"/>
              </a:rPr>
              <a:t>Floating-Point Division and Square Root using a Taylor-Series Expansion Algorithm, </a:t>
            </a:r>
            <a:r>
              <a:rPr lang="en-US" sz="1800" b="0" i="0" dirty="0" err="1">
                <a:solidFill>
                  <a:srgbClr val="000000"/>
                </a:solidFill>
                <a:effectLst/>
                <a:latin typeface="Times New Roman" panose="02020603050405020304" pitchFamily="18" charset="0"/>
              </a:rPr>
              <a:t>Taek</a:t>
            </a:r>
            <a:r>
              <a:rPr lang="en-US" sz="1800" b="0" i="0" dirty="0">
                <a:solidFill>
                  <a:srgbClr val="000000"/>
                </a:solidFill>
                <a:effectLst/>
                <a:latin typeface="Times New Roman" panose="02020603050405020304" pitchFamily="18" charset="0"/>
              </a:rPr>
              <a:t>-Jun Kwon, Jeff </a:t>
            </a:r>
            <a:r>
              <a:rPr lang="en-US" sz="1800" b="0" i="0" dirty="0" err="1">
                <a:solidFill>
                  <a:srgbClr val="000000"/>
                </a:solidFill>
                <a:effectLst/>
                <a:latin typeface="Times New Roman" panose="02020603050405020304" pitchFamily="18" charset="0"/>
              </a:rPr>
              <a:t>Sondeen</a:t>
            </a:r>
            <a:r>
              <a:rPr lang="en-US" sz="1800" b="0" i="0" dirty="0">
                <a:solidFill>
                  <a:srgbClr val="000000"/>
                </a:solidFill>
                <a:effectLst/>
                <a:latin typeface="Times New Roman" panose="02020603050405020304" pitchFamily="18" charset="0"/>
              </a:rPr>
              <a:t>, Jeff Draper University of Southern California / Information Sciences Institute Marina del Rey, U.S.A. {</a:t>
            </a:r>
            <a:r>
              <a:rPr lang="en-US" sz="1800" b="0" i="0" dirty="0" err="1">
                <a:solidFill>
                  <a:srgbClr val="000000"/>
                </a:solidFill>
                <a:effectLst/>
                <a:latin typeface="Times New Roman" panose="02020603050405020304" pitchFamily="18" charset="0"/>
              </a:rPr>
              <a:t>tjkwon</a:t>
            </a:r>
            <a:r>
              <a:rPr lang="en-US" sz="1800" b="0" i="0" dirty="0">
                <a:solidFill>
                  <a:srgbClr val="000000"/>
                </a:solidFill>
                <a:effectLst/>
                <a:latin typeface="Times New Roman" panose="02020603050405020304" pitchFamily="18" charset="0"/>
              </a:rPr>
              <a:t>, </a:t>
            </a:r>
            <a:r>
              <a:rPr lang="en-US" sz="1800" b="0" i="0" dirty="0" err="1">
                <a:solidFill>
                  <a:srgbClr val="000000"/>
                </a:solidFill>
                <a:effectLst/>
                <a:latin typeface="Times New Roman" panose="02020603050405020304" pitchFamily="18" charset="0"/>
              </a:rPr>
              <a:t>sondeen</a:t>
            </a:r>
            <a:r>
              <a:rPr lang="en-US" sz="1800" b="0" i="0" dirty="0">
                <a:solidFill>
                  <a:srgbClr val="000000"/>
                </a:solidFill>
                <a:effectLst/>
                <a:latin typeface="Times New Roman" panose="02020603050405020304" pitchFamily="18" charset="0"/>
              </a:rPr>
              <a:t>, </a:t>
            </a:r>
            <a:r>
              <a:rPr lang="en-US" sz="1800" b="0" i="0" u="none" strike="noStrike" dirty="0">
                <a:solidFill>
                  <a:srgbClr val="000000"/>
                </a:solidFill>
                <a:effectLst/>
                <a:latin typeface="Times New Roman" panose="02020603050405020304" pitchFamily="18" charset="0"/>
                <a:hlinkClick r:id="rId2"/>
              </a:rPr>
              <a:t>draper}@ISI.EDU</a:t>
            </a:r>
            <a:r>
              <a:rPr lang="en-US" sz="1800" b="0" i="0" dirty="0">
                <a:solidFill>
                  <a:srgbClr val="000000"/>
                </a:solidFill>
                <a:effectLst/>
                <a:latin typeface="Times New Roman" panose="02020603050405020304" pitchFamily="18" charset="0"/>
              </a:rPr>
              <a:t> </a:t>
            </a:r>
            <a:endParaRPr lang="en-US" b="0" i="0" dirty="0">
              <a:solidFill>
                <a:srgbClr val="000000"/>
              </a:solidFill>
              <a:effectLst/>
              <a:latin typeface="Segoe UI" panose="020B0502040204020203" pitchFamily="34" charset="0"/>
            </a:endParaRPr>
          </a:p>
          <a:p>
            <a:pPr algn="l" rtl="0" fontAlgn="base"/>
            <a:r>
              <a:rPr lang="en-US" sz="1800" b="0" i="0" dirty="0">
                <a:solidFill>
                  <a:srgbClr val="000000"/>
                </a:solidFill>
                <a:effectLst/>
                <a:latin typeface="Times New Roman" panose="02020603050405020304" pitchFamily="18" charset="0"/>
              </a:rPr>
              <a:t>Floating-point Square Root Calculation Arithmetic Based on Taylor-Series Expansion and Region Division, </a:t>
            </a:r>
            <a:r>
              <a:rPr lang="en-US" sz="1800" b="0" i="0" dirty="0" err="1">
                <a:solidFill>
                  <a:srgbClr val="000000"/>
                </a:solidFill>
                <a:effectLst/>
                <a:latin typeface="Times New Roman" panose="02020603050405020304" pitchFamily="18" charset="0"/>
              </a:rPr>
              <a:t>Jianglin</a:t>
            </a:r>
            <a:r>
              <a:rPr lang="en-US" sz="1800" b="0" i="0" dirty="0">
                <a:solidFill>
                  <a:srgbClr val="000000"/>
                </a:solidFill>
                <a:effectLst/>
                <a:latin typeface="Times New Roman" panose="02020603050405020304" pitchFamily="18" charset="0"/>
              </a:rPr>
              <a:t> Wei, A. </a:t>
            </a:r>
            <a:r>
              <a:rPr lang="en-US" sz="1800" b="0" i="0" dirty="0" err="1">
                <a:solidFill>
                  <a:srgbClr val="000000"/>
                </a:solidFill>
                <a:effectLst/>
                <a:latin typeface="Times New Roman" panose="02020603050405020304" pitchFamily="18" charset="0"/>
              </a:rPr>
              <a:t>Kuwana</a:t>
            </a:r>
            <a:r>
              <a:rPr lang="en-US" sz="1800" b="0" i="0" dirty="0">
                <a:solidFill>
                  <a:srgbClr val="000000"/>
                </a:solidFill>
                <a:effectLst/>
                <a:latin typeface="Times New Roman" panose="02020603050405020304" pitchFamily="18" charset="0"/>
              </a:rPr>
              <a:t>, H. Kobayashi K. Kubo, Y. </a:t>
            </a:r>
            <a:r>
              <a:rPr lang="en-US" sz="1800" b="0" i="0" dirty="0" err="1">
                <a:solidFill>
                  <a:srgbClr val="000000"/>
                </a:solidFill>
                <a:effectLst/>
                <a:latin typeface="Times New Roman" panose="02020603050405020304" pitchFamily="18" charset="0"/>
              </a:rPr>
              <a:t>Tanakas</a:t>
            </a:r>
            <a:r>
              <a:rPr lang="en-US" sz="1800" b="0" i="0" dirty="0">
                <a:solidFill>
                  <a:srgbClr val="000000"/>
                </a:solidFill>
                <a:effectLst/>
                <a:latin typeface="Times New Roman" panose="02020603050405020304" pitchFamily="18" charset="0"/>
              </a:rPr>
              <a:t> </a:t>
            </a:r>
            <a:endParaRPr lang="en-US" b="0" i="0" dirty="0">
              <a:solidFill>
                <a:srgbClr val="000000"/>
              </a:solidFill>
              <a:effectLst/>
              <a:latin typeface="Segoe UI" panose="020B0502040204020203" pitchFamily="34" charset="0"/>
            </a:endParaRPr>
          </a:p>
          <a:p>
            <a:endParaRPr lang="en-US" dirty="0"/>
          </a:p>
        </p:txBody>
      </p:sp>
    </p:spTree>
    <p:extLst>
      <p:ext uri="{BB962C8B-B14F-4D97-AF65-F5344CB8AC3E}">
        <p14:creationId xmlns:p14="http://schemas.microsoft.com/office/powerpoint/2010/main" val="1335617753"/>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82156D-00DD-4888-99E9-B5FF66C819F6}"/>
              </a:ext>
            </a:extLst>
          </p:cNvPr>
          <p:cNvSpPr>
            <a:spLocks noGrp="1"/>
          </p:cNvSpPr>
          <p:nvPr>
            <p:ph type="title"/>
          </p:nvPr>
        </p:nvSpPr>
        <p:spPr/>
        <p:txBody>
          <a:bodyPr/>
          <a:lstStyle/>
          <a:p>
            <a:r>
              <a:rPr lang="en-US" dirty="0"/>
              <a:t>RISC-V ISA</a:t>
            </a:r>
          </a:p>
        </p:txBody>
      </p:sp>
      <p:graphicFrame>
        <p:nvGraphicFramePr>
          <p:cNvPr id="4" name="Content Placeholder 3">
            <a:extLst>
              <a:ext uri="{FF2B5EF4-FFF2-40B4-BE49-F238E27FC236}">
                <a16:creationId xmlns:a16="http://schemas.microsoft.com/office/drawing/2014/main" id="{818C718E-82EC-4B0A-8DD0-71C4E7462CE2}"/>
              </a:ext>
            </a:extLst>
          </p:cNvPr>
          <p:cNvGraphicFramePr>
            <a:graphicFrameLocks noGrp="1"/>
          </p:cNvGraphicFramePr>
          <p:nvPr>
            <p:ph idx="1"/>
            <p:extLst>
              <p:ext uri="{D42A27DB-BD31-4B8C-83A1-F6EECF244321}">
                <p14:modId xmlns:p14="http://schemas.microsoft.com/office/powerpoint/2010/main" val="1677319056"/>
              </p:ext>
            </p:extLst>
          </p:nvPr>
        </p:nvGraphicFramePr>
        <p:xfrm>
          <a:off x="4788569" y="1183640"/>
          <a:ext cx="7321214" cy="5180262"/>
        </p:xfrm>
        <a:graphic>
          <a:graphicData uri="http://schemas.openxmlformats.org/drawingml/2006/table">
            <a:tbl>
              <a:tblPr/>
              <a:tblGrid>
                <a:gridCol w="2612494">
                  <a:extLst>
                    <a:ext uri="{9D8B030D-6E8A-4147-A177-3AD203B41FA5}">
                      <a16:colId xmlns:a16="http://schemas.microsoft.com/office/drawing/2014/main" val="2208946368"/>
                    </a:ext>
                  </a:extLst>
                </a:gridCol>
                <a:gridCol w="2354360">
                  <a:extLst>
                    <a:ext uri="{9D8B030D-6E8A-4147-A177-3AD203B41FA5}">
                      <a16:colId xmlns:a16="http://schemas.microsoft.com/office/drawing/2014/main" val="1922119396"/>
                    </a:ext>
                  </a:extLst>
                </a:gridCol>
                <a:gridCol w="2354360">
                  <a:extLst>
                    <a:ext uri="{9D8B030D-6E8A-4147-A177-3AD203B41FA5}">
                      <a16:colId xmlns:a16="http://schemas.microsoft.com/office/drawing/2014/main" val="203681324"/>
                    </a:ext>
                  </a:extLst>
                </a:gridCol>
              </a:tblGrid>
              <a:tr h="217750">
                <a:tc>
                  <a:txBody>
                    <a:bodyPr/>
                    <a:lstStyle/>
                    <a:p>
                      <a:pPr algn="l" rtl="0" fontAlgn="base"/>
                      <a:r>
                        <a:rPr lang="en-US" sz="1600" b="0" i="0" dirty="0">
                          <a:effectLst/>
                          <a:latin typeface="Times New Roman" panose="02020603050405020304" pitchFamily="18" charset="0"/>
                        </a:rPr>
                        <a:t> </a:t>
                      </a:r>
                    </a:p>
                  </a:txBody>
                  <a:tcPr marL="41441" marR="41441" marT="20721" marB="20721">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rtl="0" fontAlgn="base"/>
                      <a:r>
                        <a:rPr lang="en-US" sz="1600" b="0" i="0" dirty="0">
                          <a:effectLst/>
                          <a:latin typeface="Times New Roman" panose="02020603050405020304" pitchFamily="18" charset="0"/>
                        </a:rPr>
                        <a:t>RISC </a:t>
                      </a:r>
                      <a:endParaRPr lang="en-US" sz="2400" b="0" i="0" dirty="0">
                        <a:effectLst/>
                      </a:endParaRPr>
                    </a:p>
                  </a:txBody>
                  <a:tcPr marL="41441" marR="41441" marT="20721" marB="20721">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rtl="0" fontAlgn="base"/>
                      <a:r>
                        <a:rPr lang="en-US" sz="1600" b="0" i="0" dirty="0">
                          <a:effectLst/>
                          <a:latin typeface="Times New Roman" panose="02020603050405020304" pitchFamily="18" charset="0"/>
                        </a:rPr>
                        <a:t>CISC </a:t>
                      </a:r>
                      <a:endParaRPr lang="en-US" sz="2400" b="0" i="0" dirty="0">
                        <a:effectLst/>
                      </a:endParaRPr>
                    </a:p>
                  </a:txBody>
                  <a:tcPr marL="41441" marR="41441" marT="20721" marB="20721">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56736480"/>
                  </a:ext>
                </a:extLst>
              </a:tr>
              <a:tr h="275912">
                <a:tc>
                  <a:txBody>
                    <a:bodyPr/>
                    <a:lstStyle/>
                    <a:p>
                      <a:pPr algn="l" rtl="0" fontAlgn="base"/>
                      <a:r>
                        <a:rPr lang="en-US" sz="1050" b="0" i="0" dirty="0">
                          <a:effectLst/>
                          <a:latin typeface="Times New Roman" panose="02020603050405020304" pitchFamily="18" charset="0"/>
                        </a:rPr>
                        <a:t>Amount of general-purpose registers necessary  </a:t>
                      </a:r>
                      <a:endParaRPr lang="en-US" sz="1400" b="0" i="0" dirty="0">
                        <a:effectLst/>
                      </a:endParaRPr>
                    </a:p>
                  </a:txBody>
                  <a:tcPr marL="41441" marR="41441" marT="20721" marB="20721">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rtl="0" fontAlgn="base"/>
                      <a:r>
                        <a:rPr lang="en-US" sz="1050" b="0" i="0">
                          <a:effectLst/>
                          <a:latin typeface="Times New Roman" panose="02020603050405020304" pitchFamily="18" charset="0"/>
                        </a:rPr>
                        <a:t>More  </a:t>
                      </a:r>
                      <a:endParaRPr lang="en-US" sz="1400" b="0" i="0">
                        <a:effectLst/>
                      </a:endParaRPr>
                    </a:p>
                  </a:txBody>
                  <a:tcPr marL="41441" marR="41441" marT="20721" marB="20721">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rtl="0" fontAlgn="base"/>
                      <a:r>
                        <a:rPr lang="en-US" sz="1050" b="0" i="0">
                          <a:effectLst/>
                          <a:latin typeface="Times New Roman" panose="02020603050405020304" pitchFamily="18" charset="0"/>
                        </a:rPr>
                        <a:t>Less  </a:t>
                      </a:r>
                      <a:endParaRPr lang="en-US" sz="1400" b="0" i="0">
                        <a:effectLst/>
                      </a:endParaRPr>
                    </a:p>
                  </a:txBody>
                  <a:tcPr marL="41441" marR="41441" marT="20721" marB="20721">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69818520"/>
                  </a:ext>
                </a:extLst>
              </a:tr>
              <a:tr h="153772">
                <a:tc>
                  <a:txBody>
                    <a:bodyPr/>
                    <a:lstStyle/>
                    <a:p>
                      <a:pPr algn="l" rtl="0" fontAlgn="base"/>
                      <a:r>
                        <a:rPr lang="en-US" sz="1050" b="0" i="0" dirty="0">
                          <a:effectLst/>
                          <a:latin typeface="Times New Roman" panose="02020603050405020304" pitchFamily="18" charset="0"/>
                        </a:rPr>
                        <a:t>Datatypes </a:t>
                      </a:r>
                      <a:endParaRPr lang="en-US" sz="1400" b="0" i="0" dirty="0">
                        <a:effectLst/>
                      </a:endParaRPr>
                    </a:p>
                  </a:txBody>
                  <a:tcPr marL="41441" marR="41441" marT="20721" marB="20721">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rtl="0" fontAlgn="base"/>
                      <a:r>
                        <a:rPr lang="en-US" sz="1050" b="0" i="0">
                          <a:effectLst/>
                          <a:latin typeface="Times New Roman" panose="02020603050405020304" pitchFamily="18" charset="0"/>
                        </a:rPr>
                        <a:t>Usually two (int and float) </a:t>
                      </a:r>
                      <a:endParaRPr lang="en-US" sz="1400" b="0" i="0">
                        <a:effectLst/>
                      </a:endParaRPr>
                    </a:p>
                  </a:txBody>
                  <a:tcPr marL="41441" marR="41441" marT="20721" marB="20721">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rtl="0" fontAlgn="base"/>
                      <a:r>
                        <a:rPr lang="en-US" sz="1050" b="0" i="0" dirty="0">
                          <a:effectLst/>
                          <a:latin typeface="Times New Roman" panose="02020603050405020304" pitchFamily="18" charset="0"/>
                        </a:rPr>
                        <a:t>Usually more than two </a:t>
                      </a:r>
                      <a:endParaRPr lang="en-US" sz="1400" b="0" i="0" dirty="0">
                        <a:effectLst/>
                      </a:endParaRPr>
                    </a:p>
                  </a:txBody>
                  <a:tcPr marL="41441" marR="41441" marT="20721" marB="20721">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37446209"/>
                  </a:ext>
                </a:extLst>
              </a:tr>
              <a:tr h="339666">
                <a:tc>
                  <a:txBody>
                    <a:bodyPr/>
                    <a:lstStyle/>
                    <a:p>
                      <a:pPr algn="l" rtl="0" fontAlgn="base"/>
                      <a:r>
                        <a:rPr lang="en-US" sz="1050" b="0" i="0" dirty="0">
                          <a:effectLst/>
                          <a:latin typeface="Times New Roman" panose="02020603050405020304" pitchFamily="18" charset="0"/>
                        </a:rPr>
                        <a:t>Instructions </a:t>
                      </a:r>
                      <a:endParaRPr lang="en-US" sz="1400" b="0" i="0" dirty="0">
                        <a:effectLst/>
                      </a:endParaRPr>
                    </a:p>
                  </a:txBody>
                  <a:tcPr marL="41441" marR="41441" marT="20721" marB="20721">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rtl="0" fontAlgn="base"/>
                      <a:r>
                        <a:rPr lang="en-US" sz="1050" b="0" i="0" dirty="0">
                          <a:effectLst/>
                          <a:latin typeface="Times New Roman" panose="02020603050405020304" pitchFamily="18" charset="0"/>
                        </a:rPr>
                        <a:t>Load/store general registers, operations on datatypes in registers </a:t>
                      </a:r>
                      <a:endParaRPr lang="en-US" sz="1400" b="0" i="0" dirty="0">
                        <a:effectLst/>
                      </a:endParaRPr>
                    </a:p>
                  </a:txBody>
                  <a:tcPr marL="41441" marR="41441" marT="20721" marB="20721">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rtl="0" fontAlgn="base"/>
                      <a:r>
                        <a:rPr lang="en-US" sz="1050" b="0" i="0" dirty="0">
                          <a:effectLst/>
                          <a:latin typeface="Times New Roman" panose="02020603050405020304" pitchFamily="18" charset="0"/>
                        </a:rPr>
                        <a:t>Correspond to datatypes </a:t>
                      </a:r>
                      <a:endParaRPr lang="en-US" sz="1400" b="0" i="0" dirty="0">
                        <a:effectLst/>
                      </a:endParaRPr>
                    </a:p>
                  </a:txBody>
                  <a:tcPr marL="41441" marR="41441" marT="20721" marB="20721">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79499870"/>
                  </a:ext>
                </a:extLst>
              </a:tr>
              <a:tr h="642332">
                <a:tc>
                  <a:txBody>
                    <a:bodyPr/>
                    <a:lstStyle/>
                    <a:p>
                      <a:pPr algn="l" rtl="0" fontAlgn="base"/>
                      <a:r>
                        <a:rPr lang="en-US" sz="1050" b="0" i="0" dirty="0">
                          <a:effectLst/>
                          <a:latin typeface="Times New Roman" panose="02020603050405020304" pitchFamily="18" charset="0"/>
                        </a:rPr>
                        <a:t>Instruction formats </a:t>
                      </a:r>
                      <a:endParaRPr lang="en-US" sz="1400" b="0" i="0" dirty="0">
                        <a:effectLst/>
                      </a:endParaRPr>
                    </a:p>
                  </a:txBody>
                  <a:tcPr marL="41441" marR="41441" marT="20721" marB="20721">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rtl="0" fontAlgn="base"/>
                      <a:r>
                        <a:rPr lang="en-US" sz="1050" b="0" i="0">
                          <a:effectLst/>
                          <a:latin typeface="Times New Roman" panose="02020603050405020304" pitchFamily="18" charset="0"/>
                        </a:rPr>
                        <a:t>Fixed length, two main types: </a:t>
                      </a:r>
                      <a:endParaRPr lang="en-US" sz="1400" b="0" i="0">
                        <a:effectLst/>
                      </a:endParaRPr>
                    </a:p>
                    <a:p>
                      <a:pPr algn="l" rtl="0" fontAlgn="base"/>
                      <a:r>
                        <a:rPr lang="en-US" sz="1050" b="0" i="0">
                          <a:effectLst/>
                          <a:latin typeface="Times New Roman" panose="02020603050405020304" pitchFamily="18" charset="0"/>
                        </a:rPr>
                        <a:t>Load/store, </a:t>
                      </a:r>
                      <a:endParaRPr lang="en-US" sz="1400" b="0" i="0">
                        <a:effectLst/>
                      </a:endParaRPr>
                    </a:p>
                    <a:p>
                      <a:pPr algn="l" rtl="0" fontAlgn="base"/>
                      <a:r>
                        <a:rPr lang="en-US" sz="1050" b="0" i="0">
                          <a:effectLst/>
                          <a:latin typeface="Times New Roman" panose="02020603050405020304" pitchFamily="18" charset="0"/>
                        </a:rPr>
                        <a:t>R = R op R </a:t>
                      </a:r>
                      <a:endParaRPr lang="en-US" sz="1400" b="0" i="0">
                        <a:effectLst/>
                      </a:endParaRPr>
                    </a:p>
                  </a:txBody>
                  <a:tcPr marL="41441" marR="41441" marT="20721" marB="20721">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rtl="0" fontAlgn="base"/>
                      <a:r>
                        <a:rPr lang="pt-BR" sz="1050" b="0" i="0" dirty="0">
                          <a:effectLst/>
                          <a:latin typeface="Times New Roman" panose="02020603050405020304" pitchFamily="18" charset="0"/>
                        </a:rPr>
                        <a:t>Variable length, many types: </a:t>
                      </a:r>
                      <a:endParaRPr lang="pt-BR" sz="1400" b="0" i="0" dirty="0">
                        <a:effectLst/>
                      </a:endParaRPr>
                    </a:p>
                    <a:p>
                      <a:pPr algn="l" rtl="0" fontAlgn="base"/>
                      <a:r>
                        <a:rPr lang="pt-BR" sz="1050" b="0" i="0" dirty="0">
                          <a:effectLst/>
                          <a:latin typeface="Times New Roman" panose="02020603050405020304" pitchFamily="18" charset="0"/>
                        </a:rPr>
                        <a:t>Load/store, </a:t>
                      </a:r>
                      <a:endParaRPr lang="pt-BR" sz="1400" b="0" i="0" dirty="0">
                        <a:effectLst/>
                      </a:endParaRPr>
                    </a:p>
                    <a:p>
                      <a:pPr algn="l" rtl="0" fontAlgn="base"/>
                      <a:r>
                        <a:rPr lang="pt-BR" sz="1050" b="0" i="0" dirty="0">
                          <a:effectLst/>
                          <a:latin typeface="Times New Roman" panose="02020603050405020304" pitchFamily="18" charset="0"/>
                        </a:rPr>
                        <a:t>R = R op R, </a:t>
                      </a:r>
                      <a:endParaRPr lang="pt-BR" sz="1400" b="0" i="0" dirty="0">
                        <a:effectLst/>
                      </a:endParaRPr>
                    </a:p>
                    <a:p>
                      <a:pPr algn="l" rtl="0" fontAlgn="base"/>
                      <a:r>
                        <a:rPr lang="pt-BR" sz="1050" b="0" i="0" dirty="0">
                          <a:effectLst/>
                          <a:latin typeface="Times New Roman" panose="02020603050405020304" pitchFamily="18" charset="0"/>
                        </a:rPr>
                        <a:t>R =Mem op R, </a:t>
                      </a:r>
                      <a:endParaRPr lang="pt-BR" sz="1400" b="0" i="0" dirty="0">
                        <a:effectLst/>
                      </a:endParaRPr>
                    </a:p>
                    <a:p>
                      <a:pPr algn="l" rtl="0" fontAlgn="base"/>
                      <a:r>
                        <a:rPr lang="pt-BR" sz="1050" b="0" i="0" dirty="0">
                          <a:effectLst/>
                          <a:latin typeface="Times New Roman" panose="02020603050405020304" pitchFamily="18" charset="0"/>
                        </a:rPr>
                        <a:t>M =Mem op Mem </a:t>
                      </a:r>
                      <a:endParaRPr lang="pt-BR" sz="1400" b="0" i="0" dirty="0">
                        <a:effectLst/>
                      </a:endParaRPr>
                    </a:p>
                  </a:txBody>
                  <a:tcPr marL="41441" marR="41441" marT="20721" marB="20721">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91525731"/>
                  </a:ext>
                </a:extLst>
              </a:tr>
              <a:tr h="275912">
                <a:tc>
                  <a:txBody>
                    <a:bodyPr/>
                    <a:lstStyle/>
                    <a:p>
                      <a:pPr algn="l" rtl="0" fontAlgn="base"/>
                      <a:r>
                        <a:rPr lang="en-US" sz="1050" b="0" i="0" dirty="0">
                          <a:effectLst/>
                          <a:latin typeface="Times New Roman" panose="02020603050405020304" pitchFamily="18" charset="0"/>
                        </a:rPr>
                        <a:t>Encoding </a:t>
                      </a:r>
                      <a:endParaRPr lang="en-US" sz="1400" b="0" i="0" dirty="0">
                        <a:effectLst/>
                      </a:endParaRPr>
                    </a:p>
                  </a:txBody>
                  <a:tcPr marL="41441" marR="41441" marT="20721" marB="20721">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rtl="0" fontAlgn="base"/>
                      <a:r>
                        <a:rPr lang="en-US" sz="1050" b="0" i="0">
                          <a:effectLst/>
                          <a:latin typeface="Times New Roman" panose="02020603050405020304" pitchFamily="18" charset="0"/>
                        </a:rPr>
                        <a:t>1 instruction= 1operand or </a:t>
                      </a:r>
                      <a:endParaRPr lang="en-US" sz="1400" b="0" i="0">
                        <a:effectLst/>
                      </a:endParaRPr>
                    </a:p>
                    <a:p>
                      <a:pPr algn="l" rtl="0" fontAlgn="base"/>
                      <a:r>
                        <a:rPr lang="en-US" sz="1050" b="0" i="0">
                          <a:effectLst/>
                          <a:latin typeface="Times New Roman" panose="02020603050405020304" pitchFamily="18" charset="0"/>
                        </a:rPr>
                        <a:t>                           1 operation </a:t>
                      </a:r>
                      <a:endParaRPr lang="en-US" sz="1400" b="0" i="0">
                        <a:effectLst/>
                      </a:endParaRPr>
                    </a:p>
                  </a:txBody>
                  <a:tcPr marL="41441" marR="41441" marT="20721" marB="20721">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rtl="0" fontAlgn="base"/>
                      <a:r>
                        <a:rPr lang="en-US" sz="1050" b="0" i="0" dirty="0">
                          <a:effectLst/>
                          <a:latin typeface="Times New Roman" panose="02020603050405020304" pitchFamily="18" charset="0"/>
                        </a:rPr>
                        <a:t>1 instruction= 1 statement </a:t>
                      </a:r>
                      <a:endParaRPr lang="en-US" sz="1400" b="0" i="0" dirty="0">
                        <a:effectLst/>
                      </a:endParaRPr>
                    </a:p>
                  </a:txBody>
                  <a:tcPr marL="41441" marR="41441" marT="20721" marB="20721">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44256274"/>
                  </a:ext>
                </a:extLst>
              </a:tr>
              <a:tr h="398052">
                <a:tc>
                  <a:txBody>
                    <a:bodyPr/>
                    <a:lstStyle/>
                    <a:p>
                      <a:pPr algn="l" rtl="0" fontAlgn="base"/>
                      <a:r>
                        <a:rPr lang="en-US" sz="1050" b="0" i="0" dirty="0">
                          <a:effectLst/>
                          <a:highlight>
                            <a:srgbClr val="FFFF00"/>
                          </a:highlight>
                          <a:latin typeface="Times New Roman" panose="02020603050405020304" pitchFamily="18" charset="0"/>
                        </a:rPr>
                        <a:t>Design objective </a:t>
                      </a:r>
                      <a:endParaRPr lang="en-US" sz="1400" b="0" i="0" dirty="0">
                        <a:effectLst/>
                        <a:highlight>
                          <a:srgbClr val="FFFF00"/>
                        </a:highlight>
                      </a:endParaRPr>
                    </a:p>
                  </a:txBody>
                  <a:tcPr marL="41441" marR="41441" marT="20721" marB="20721">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rtl="0" fontAlgn="base"/>
                      <a:r>
                        <a:rPr lang="en-US" sz="1050" b="0" i="0">
                          <a:effectLst/>
                          <a:highlight>
                            <a:srgbClr val="FFFF00"/>
                          </a:highlight>
                          <a:latin typeface="Times New Roman" panose="02020603050405020304" pitchFamily="18" charset="0"/>
                        </a:rPr>
                        <a:t>Trade off program length, </a:t>
                      </a:r>
                      <a:endParaRPr lang="en-US" sz="1400" b="0" i="0">
                        <a:effectLst/>
                        <a:highlight>
                          <a:srgbClr val="FFFF00"/>
                        </a:highlight>
                      </a:endParaRPr>
                    </a:p>
                    <a:p>
                      <a:pPr algn="l" rtl="0" fontAlgn="base"/>
                      <a:r>
                        <a:rPr lang="en-US" sz="1050" b="0" i="0">
                          <a:effectLst/>
                          <a:highlight>
                            <a:srgbClr val="FFFF00"/>
                          </a:highlight>
                          <a:latin typeface="Times New Roman" panose="02020603050405020304" pitchFamily="18" charset="0"/>
                        </a:rPr>
                        <a:t>minimize time to execute </a:t>
                      </a:r>
                      <a:endParaRPr lang="en-US" sz="1400" b="0" i="0">
                        <a:effectLst/>
                        <a:highlight>
                          <a:srgbClr val="FFFF00"/>
                        </a:highlight>
                      </a:endParaRPr>
                    </a:p>
                    <a:p>
                      <a:pPr algn="l" rtl="0" fontAlgn="base"/>
                      <a:r>
                        <a:rPr lang="en-US" sz="1050" b="0" i="0">
                          <a:effectLst/>
                          <a:highlight>
                            <a:srgbClr val="FFFF00"/>
                          </a:highlight>
                          <a:latin typeface="Times New Roman" panose="02020603050405020304" pitchFamily="18" charset="0"/>
                        </a:rPr>
                        <a:t>instruction </a:t>
                      </a:r>
                      <a:endParaRPr lang="en-US" sz="1400" b="0" i="0">
                        <a:effectLst/>
                        <a:highlight>
                          <a:srgbClr val="FFFF00"/>
                        </a:highlight>
                      </a:endParaRPr>
                    </a:p>
                  </a:txBody>
                  <a:tcPr marL="41441" marR="41441" marT="20721" marB="20721">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rtl="0" fontAlgn="base"/>
                      <a:r>
                        <a:rPr lang="en-US" sz="1050" b="0" i="0" dirty="0">
                          <a:effectLst/>
                          <a:highlight>
                            <a:srgbClr val="FFFF00"/>
                          </a:highlight>
                          <a:latin typeface="Times New Roman" panose="02020603050405020304" pitchFamily="18" charset="0"/>
                        </a:rPr>
                        <a:t>Minimum program length </a:t>
                      </a:r>
                      <a:endParaRPr lang="en-US" sz="1400" b="0" i="0" dirty="0">
                        <a:effectLst/>
                        <a:highlight>
                          <a:srgbClr val="FFFF00"/>
                        </a:highlight>
                      </a:endParaRPr>
                    </a:p>
                    <a:p>
                      <a:pPr algn="l" rtl="0" fontAlgn="base"/>
                      <a:r>
                        <a:rPr lang="en-US" sz="1050" b="0" i="0" dirty="0">
                          <a:effectLst/>
                          <a:highlight>
                            <a:srgbClr val="FFFF00"/>
                          </a:highlight>
                          <a:latin typeface="Times New Roman" panose="02020603050405020304" pitchFamily="18" charset="0"/>
                        </a:rPr>
                        <a:t>Maximum work/instruction </a:t>
                      </a:r>
                      <a:endParaRPr lang="en-US" sz="1400" b="0" i="0" dirty="0">
                        <a:effectLst/>
                        <a:highlight>
                          <a:srgbClr val="FFFF00"/>
                        </a:highlight>
                      </a:endParaRPr>
                    </a:p>
                  </a:txBody>
                  <a:tcPr marL="41441" marR="41441" marT="20721" marB="20721">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62482292"/>
                  </a:ext>
                </a:extLst>
              </a:tr>
              <a:tr h="886613">
                <a:tc>
                  <a:txBody>
                    <a:bodyPr/>
                    <a:lstStyle/>
                    <a:p>
                      <a:pPr algn="l" rtl="0" fontAlgn="base"/>
                      <a:r>
                        <a:rPr lang="en-US" sz="1050" b="0" i="0">
                          <a:effectLst/>
                          <a:latin typeface="Times New Roman" panose="02020603050405020304" pitchFamily="18" charset="0"/>
                        </a:rPr>
                        <a:t>Implementation </a:t>
                      </a:r>
                      <a:endParaRPr lang="en-US" sz="1400" b="0" i="0">
                        <a:effectLst/>
                      </a:endParaRPr>
                    </a:p>
                  </a:txBody>
                  <a:tcPr marL="41441" marR="41441" marT="20721" marB="20721">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rtl="0" fontAlgn="base"/>
                      <a:r>
                        <a:rPr lang="en-US" sz="1050" b="0" i="0">
                          <a:effectLst/>
                          <a:latin typeface="Times New Roman" panose="02020603050405020304" pitchFamily="18" charset="0"/>
                        </a:rPr>
                        <a:t>Hard-wired processor and </a:t>
                      </a:r>
                      <a:endParaRPr lang="en-US" sz="1400" b="0" i="0">
                        <a:effectLst/>
                      </a:endParaRPr>
                    </a:p>
                    <a:p>
                      <a:pPr algn="l" rtl="0" fontAlgn="base"/>
                      <a:r>
                        <a:rPr lang="en-US" sz="1050" b="0" i="0">
                          <a:effectLst/>
                          <a:latin typeface="Times New Roman" panose="02020603050405020304" pitchFamily="18" charset="0"/>
                        </a:rPr>
                        <a:t>software. Fast processor and </a:t>
                      </a:r>
                      <a:endParaRPr lang="en-US" sz="1400" b="0" i="0">
                        <a:effectLst/>
                      </a:endParaRPr>
                    </a:p>
                    <a:p>
                      <a:pPr algn="l" rtl="0" fontAlgn="base"/>
                      <a:r>
                        <a:rPr lang="en-US" sz="1050" b="0" i="0">
                          <a:effectLst/>
                          <a:latin typeface="Times New Roman" panose="02020603050405020304" pitchFamily="18" charset="0"/>
                        </a:rPr>
                        <a:t>fast cache for instructions; </a:t>
                      </a:r>
                      <a:endParaRPr lang="en-US" sz="1400" b="0" i="0">
                        <a:effectLst/>
                      </a:endParaRPr>
                    </a:p>
                    <a:p>
                      <a:pPr algn="l" rtl="0" fontAlgn="base"/>
                      <a:r>
                        <a:rPr lang="en-US" sz="1050" b="0" i="0">
                          <a:effectLst/>
                          <a:latin typeface="Times New Roman" panose="02020603050405020304" pitchFamily="18" charset="0"/>
                        </a:rPr>
                        <a:t>instructions take one clock </a:t>
                      </a:r>
                      <a:endParaRPr lang="en-US" sz="1400" b="0" i="0">
                        <a:effectLst/>
                      </a:endParaRPr>
                    </a:p>
                    <a:p>
                      <a:pPr algn="l" rtl="0" fontAlgn="base"/>
                      <a:r>
                        <a:rPr lang="en-US" sz="1050" b="0" i="0">
                          <a:effectLst/>
                          <a:latin typeface="Times New Roman" panose="02020603050405020304" pitchFamily="18" charset="0"/>
                        </a:rPr>
                        <a:t>cycle; simple pipeline </a:t>
                      </a:r>
                      <a:endParaRPr lang="en-US" sz="1400" b="0" i="0">
                        <a:effectLst/>
                      </a:endParaRPr>
                    </a:p>
                  </a:txBody>
                  <a:tcPr marL="41441" marR="41441" marT="20721" marB="20721">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rtl="0" fontAlgn="base"/>
                      <a:r>
                        <a:rPr lang="en-US" sz="1050" b="0" i="0">
                          <a:effectLst/>
                          <a:latin typeface="Times New Roman" panose="02020603050405020304" pitchFamily="18" charset="0"/>
                        </a:rPr>
                        <a:t>Microprogrammed processor; slow primary memory and </a:t>
                      </a:r>
                      <a:endParaRPr lang="en-US" sz="1400" b="0" i="0">
                        <a:effectLst/>
                      </a:endParaRPr>
                    </a:p>
                    <a:p>
                      <a:pPr algn="l" rtl="0" fontAlgn="base"/>
                      <a:r>
                        <a:rPr lang="en-US" sz="1050" b="0" i="0">
                          <a:effectLst/>
                          <a:latin typeface="Times New Roman" panose="02020603050405020304" pitchFamily="18" charset="0"/>
                        </a:rPr>
                        <a:t>fast clock: instructions take </a:t>
                      </a:r>
                      <a:endParaRPr lang="en-US" sz="1400" b="0" i="0">
                        <a:effectLst/>
                      </a:endParaRPr>
                    </a:p>
                    <a:p>
                      <a:pPr algn="l" rtl="0" fontAlgn="base"/>
                      <a:r>
                        <a:rPr lang="en-US" sz="1050" b="0" i="0">
                          <a:effectLst/>
                          <a:latin typeface="Times New Roman" panose="02020603050405020304" pitchFamily="18" charset="0"/>
                        </a:rPr>
                        <a:t>variable time; pipeline is </a:t>
                      </a:r>
                      <a:endParaRPr lang="en-US" sz="1400" b="0" i="0">
                        <a:effectLst/>
                      </a:endParaRPr>
                    </a:p>
                    <a:p>
                      <a:pPr algn="l" rtl="0" fontAlgn="base"/>
                      <a:r>
                        <a:rPr lang="en-US" sz="1050" b="0" i="0">
                          <a:effectLst/>
                          <a:latin typeface="Times New Roman" panose="02020603050405020304" pitchFamily="18" charset="0"/>
                        </a:rPr>
                        <a:t>complex; larger implementation </a:t>
                      </a:r>
                      <a:endParaRPr lang="en-US" sz="1400" b="0" i="0">
                        <a:effectLst/>
                      </a:endParaRPr>
                    </a:p>
                    <a:p>
                      <a:pPr algn="l" rtl="0" fontAlgn="base"/>
                      <a:r>
                        <a:rPr lang="en-US" sz="1050" b="0" i="0">
                          <a:effectLst/>
                          <a:latin typeface="Times New Roman" panose="02020603050405020304" pitchFamily="18" charset="0"/>
                        </a:rPr>
                        <a:t>may result in longer </a:t>
                      </a:r>
                      <a:endParaRPr lang="en-US" sz="1400" b="0" i="0">
                        <a:effectLst/>
                      </a:endParaRPr>
                    </a:p>
                    <a:p>
                      <a:pPr algn="l" rtl="0" fontAlgn="base"/>
                      <a:r>
                        <a:rPr lang="en-US" sz="1050" b="0" i="0">
                          <a:effectLst/>
                          <a:latin typeface="Times New Roman" panose="02020603050405020304" pitchFamily="18" charset="0"/>
                        </a:rPr>
                        <a:t>design time </a:t>
                      </a:r>
                      <a:endParaRPr lang="en-US" sz="1400" b="0" i="0">
                        <a:effectLst/>
                      </a:endParaRPr>
                    </a:p>
                  </a:txBody>
                  <a:tcPr marL="41441" marR="41441" marT="20721" marB="20721">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59500285"/>
                  </a:ext>
                </a:extLst>
              </a:tr>
              <a:tr h="153772">
                <a:tc>
                  <a:txBody>
                    <a:bodyPr/>
                    <a:lstStyle/>
                    <a:p>
                      <a:pPr algn="l" rtl="0" fontAlgn="base"/>
                      <a:r>
                        <a:rPr lang="en-US" sz="1050" b="0" i="0">
                          <a:effectLst/>
                          <a:latin typeface="Times New Roman" panose="02020603050405020304" pitchFamily="18" charset="0"/>
                        </a:rPr>
                        <a:t>Caching </a:t>
                      </a:r>
                      <a:endParaRPr lang="en-US" sz="1400" b="0" i="0">
                        <a:effectLst/>
                      </a:endParaRPr>
                    </a:p>
                  </a:txBody>
                  <a:tcPr marL="41441" marR="41441" marT="20721" marB="20721">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rtl="0" fontAlgn="base"/>
                      <a:r>
                        <a:rPr lang="en-US" sz="1050" b="0" i="0">
                          <a:effectLst/>
                          <a:latin typeface="Times New Roman" panose="02020603050405020304" pitchFamily="18" charset="0"/>
                        </a:rPr>
                        <a:t>Essential for instructions </a:t>
                      </a:r>
                      <a:endParaRPr lang="en-US" sz="1400" b="0" i="0">
                        <a:effectLst/>
                      </a:endParaRPr>
                    </a:p>
                  </a:txBody>
                  <a:tcPr marL="41441" marR="41441" marT="20721" marB="20721">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rtl="0" fontAlgn="base"/>
                      <a:r>
                        <a:rPr lang="en-US" sz="1050" b="0" i="0" dirty="0">
                          <a:effectLst/>
                          <a:latin typeface="Times New Roman" panose="02020603050405020304" pitchFamily="18" charset="0"/>
                        </a:rPr>
                        <a:t>Useful </a:t>
                      </a:r>
                      <a:endParaRPr lang="en-US" sz="1400" b="0" i="0" dirty="0">
                        <a:effectLst/>
                      </a:endParaRPr>
                    </a:p>
                  </a:txBody>
                  <a:tcPr marL="41441" marR="41441" marT="20721" marB="20721">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92050498"/>
                  </a:ext>
                </a:extLst>
              </a:tr>
              <a:tr h="275912">
                <a:tc>
                  <a:txBody>
                    <a:bodyPr/>
                    <a:lstStyle/>
                    <a:p>
                      <a:pPr algn="l" rtl="0" fontAlgn="base"/>
                      <a:r>
                        <a:rPr lang="en-US" sz="1050" b="0" i="0">
                          <a:effectLst/>
                          <a:latin typeface="Times New Roman" panose="02020603050405020304" pitchFamily="18" charset="0"/>
                        </a:rPr>
                        <a:t>Compiler design </a:t>
                      </a:r>
                      <a:endParaRPr lang="en-US" sz="1400" b="0" i="0">
                        <a:effectLst/>
                      </a:endParaRPr>
                    </a:p>
                  </a:txBody>
                  <a:tcPr marL="41441" marR="41441" marT="20721" marB="20721">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rtl="0" fontAlgn="base"/>
                      <a:r>
                        <a:rPr lang="en-US" sz="1050" b="0" i="0">
                          <a:effectLst/>
                          <a:latin typeface="Times New Roman" panose="02020603050405020304" pitchFamily="18" charset="0"/>
                        </a:rPr>
                        <a:t>Should stress best ordering </a:t>
                      </a:r>
                      <a:endParaRPr lang="en-US" sz="1400" b="0" i="0">
                        <a:effectLst/>
                      </a:endParaRPr>
                    </a:p>
                  </a:txBody>
                  <a:tcPr marL="41441" marR="41441" marT="20721" marB="20721">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rtl="0" fontAlgn="base"/>
                      <a:r>
                        <a:rPr lang="en-US" sz="1050" b="0" i="0">
                          <a:effectLst/>
                          <a:latin typeface="Times New Roman" panose="02020603050405020304" pitchFamily="18" charset="0"/>
                        </a:rPr>
                        <a:t>Should stress finding right </a:t>
                      </a:r>
                      <a:endParaRPr lang="en-US" sz="1400" b="0" i="0">
                        <a:effectLst/>
                      </a:endParaRPr>
                    </a:p>
                    <a:p>
                      <a:pPr algn="l" rtl="0" fontAlgn="base"/>
                      <a:r>
                        <a:rPr lang="en-US" sz="1050" b="0" i="0">
                          <a:effectLst/>
                          <a:latin typeface="Times New Roman" panose="02020603050405020304" pitchFamily="18" charset="0"/>
                        </a:rPr>
                        <a:t>instructions </a:t>
                      </a:r>
                      <a:endParaRPr lang="en-US" sz="1400" b="0" i="0">
                        <a:effectLst/>
                      </a:endParaRPr>
                    </a:p>
                  </a:txBody>
                  <a:tcPr marL="41441" marR="41441" marT="20721" marB="20721">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90298406"/>
                  </a:ext>
                </a:extLst>
              </a:tr>
              <a:tr h="398052">
                <a:tc>
                  <a:txBody>
                    <a:bodyPr/>
                    <a:lstStyle/>
                    <a:p>
                      <a:pPr algn="l" rtl="0" fontAlgn="base"/>
                      <a:r>
                        <a:rPr lang="en-US" sz="1050" b="0" i="0">
                          <a:effectLst/>
                          <a:highlight>
                            <a:srgbClr val="FFFF00"/>
                          </a:highlight>
                          <a:latin typeface="Times New Roman" panose="02020603050405020304" pitchFamily="18" charset="0"/>
                        </a:rPr>
                        <a:t>Philosophy </a:t>
                      </a:r>
                      <a:endParaRPr lang="en-US" sz="1400" b="0" i="0">
                        <a:effectLst/>
                        <a:highlight>
                          <a:srgbClr val="FFFF00"/>
                        </a:highlight>
                      </a:endParaRPr>
                    </a:p>
                  </a:txBody>
                  <a:tcPr marL="41441" marR="41441" marT="20721" marB="20721">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rtl="0" fontAlgn="base"/>
                      <a:r>
                        <a:rPr lang="en-US" sz="1050" b="0" i="0">
                          <a:effectLst/>
                          <a:highlight>
                            <a:srgbClr val="FFFF00"/>
                          </a:highlight>
                          <a:latin typeface="Times New Roman" panose="02020603050405020304" pitchFamily="18" charset="0"/>
                        </a:rPr>
                        <a:t>Move all functions to </a:t>
                      </a:r>
                      <a:endParaRPr lang="en-US" sz="1400" b="0" i="0">
                        <a:effectLst/>
                        <a:highlight>
                          <a:srgbClr val="FFFF00"/>
                        </a:highlight>
                      </a:endParaRPr>
                    </a:p>
                    <a:p>
                      <a:pPr algn="l" rtl="0" fontAlgn="base"/>
                      <a:r>
                        <a:rPr lang="en-US" sz="1050" b="0" i="0">
                          <a:effectLst/>
                          <a:highlight>
                            <a:srgbClr val="FFFF00"/>
                          </a:highlight>
                          <a:latin typeface="Times New Roman" panose="02020603050405020304" pitchFamily="18" charset="0"/>
                        </a:rPr>
                        <a:t>software </a:t>
                      </a:r>
                      <a:endParaRPr lang="en-US" sz="1400" b="0" i="0">
                        <a:effectLst/>
                        <a:highlight>
                          <a:srgbClr val="FFFF00"/>
                        </a:highlight>
                      </a:endParaRPr>
                    </a:p>
                  </a:txBody>
                  <a:tcPr marL="41441" marR="41441" marT="20721" marB="20721">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rtl="0" fontAlgn="base"/>
                      <a:r>
                        <a:rPr lang="en-US" sz="1050" b="0" i="0" dirty="0">
                          <a:effectLst/>
                          <a:highlight>
                            <a:srgbClr val="FFFF00"/>
                          </a:highlight>
                          <a:latin typeface="Times New Roman" panose="02020603050405020304" pitchFamily="18" charset="0"/>
                        </a:rPr>
                        <a:t>Move any useful software </a:t>
                      </a:r>
                      <a:endParaRPr lang="en-US" sz="1400" b="0" i="0" dirty="0">
                        <a:effectLst/>
                        <a:highlight>
                          <a:srgbClr val="FFFF00"/>
                        </a:highlight>
                      </a:endParaRPr>
                    </a:p>
                    <a:p>
                      <a:pPr algn="l" rtl="0" fontAlgn="base"/>
                      <a:r>
                        <a:rPr lang="en-US" sz="1050" b="0" i="0" dirty="0">
                          <a:effectLst/>
                          <a:highlight>
                            <a:srgbClr val="FFFF00"/>
                          </a:highlight>
                          <a:latin typeface="Times New Roman" panose="02020603050405020304" pitchFamily="18" charset="0"/>
                        </a:rPr>
                        <a:t>function into hardware, </a:t>
                      </a:r>
                      <a:endParaRPr lang="en-US" sz="1400" b="0" i="0" dirty="0">
                        <a:effectLst/>
                        <a:highlight>
                          <a:srgbClr val="FFFF00"/>
                        </a:highlight>
                      </a:endParaRPr>
                    </a:p>
                    <a:p>
                      <a:pPr algn="l" rtl="0" fontAlgn="base"/>
                      <a:r>
                        <a:rPr lang="en-US" sz="1050" b="0" i="0" dirty="0">
                          <a:effectLst/>
                          <a:highlight>
                            <a:srgbClr val="FFFF00"/>
                          </a:highlight>
                          <a:latin typeface="Times New Roman" panose="02020603050405020304" pitchFamily="18" charset="0"/>
                        </a:rPr>
                        <a:t>including diagnostics. </a:t>
                      </a:r>
                      <a:endParaRPr lang="en-US" sz="1400" b="0" i="0" dirty="0">
                        <a:effectLst/>
                        <a:highlight>
                          <a:srgbClr val="FFFF00"/>
                        </a:highlight>
                      </a:endParaRPr>
                    </a:p>
                  </a:txBody>
                  <a:tcPr marL="41441" marR="41441" marT="20721" marB="20721">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07441034"/>
                  </a:ext>
                </a:extLst>
              </a:tr>
            </a:tbl>
          </a:graphicData>
        </a:graphic>
      </p:graphicFrame>
      <p:sp>
        <p:nvSpPr>
          <p:cNvPr id="6" name="TextBox 5">
            <a:extLst>
              <a:ext uri="{FF2B5EF4-FFF2-40B4-BE49-F238E27FC236}">
                <a16:creationId xmlns:a16="http://schemas.microsoft.com/office/drawing/2014/main" id="{392F5010-8E69-49EB-AD4B-F2D3BD42D3F9}"/>
              </a:ext>
            </a:extLst>
          </p:cNvPr>
          <p:cNvSpPr txBox="1"/>
          <p:nvPr/>
        </p:nvSpPr>
        <p:spPr>
          <a:xfrm>
            <a:off x="125829" y="1884629"/>
            <a:ext cx="4259682" cy="4524315"/>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0000"/>
                </a:solidFill>
                <a:effectLst/>
              </a:rPr>
              <a:t>Developed at Berkley university of California in 2010</a:t>
            </a:r>
          </a:p>
          <a:p>
            <a:pPr marL="285750" indent="-285750">
              <a:buFont typeface="Arial" panose="020B0604020202020204" pitchFamily="34" charset="0"/>
              <a:buChar char="•"/>
            </a:pPr>
            <a:r>
              <a:rPr lang="en-US" dirty="0"/>
              <a:t>Open Source</a:t>
            </a:r>
          </a:p>
          <a:p>
            <a:pPr marL="285750" indent="-285750">
              <a:buFont typeface="Arial" panose="020B0604020202020204" pitchFamily="34" charset="0"/>
              <a:buChar char="•"/>
            </a:pPr>
            <a:r>
              <a:rPr lang="en-US" dirty="0"/>
              <a:t> Standard extensions: “I” (mandatory base integer), “F” (single-precision floating point), “D” (double-precision floating-point), “M” (multiplication and division for integers), “A” (atomic instruction extension, supports inter-processor synchronization operations).</a:t>
            </a:r>
          </a:p>
          <a:p>
            <a:pPr marL="285750" indent="-285750">
              <a:buFont typeface="Arial" panose="020B0604020202020204" pitchFamily="34" charset="0"/>
              <a:buChar char="•"/>
            </a:pPr>
            <a:r>
              <a:rPr lang="en-US" dirty="0"/>
              <a:t>Many other extension for specific applications (for example “P” for SIMD instructions)</a:t>
            </a:r>
          </a:p>
          <a:p>
            <a:pPr marL="285750" indent="-285750">
              <a:buFont typeface="Arial" panose="020B0604020202020204" pitchFamily="34" charset="0"/>
              <a:buChar char="•"/>
            </a:pPr>
            <a:r>
              <a:rPr lang="en-US" dirty="0"/>
              <a:t>Various instructions lengths, we will focus on the 32-bit instructions</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14510602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379E09-A921-46C9-B7C2-BA9F4AA4D74F}"/>
              </a:ext>
            </a:extLst>
          </p:cNvPr>
          <p:cNvSpPr>
            <a:spLocks noGrp="1"/>
          </p:cNvSpPr>
          <p:nvPr>
            <p:ph type="title"/>
          </p:nvPr>
        </p:nvSpPr>
        <p:spPr/>
        <p:txBody>
          <a:bodyPr/>
          <a:lstStyle/>
          <a:p>
            <a:r>
              <a:rPr lang="en-US" dirty="0"/>
              <a:t>RISC-V ISA</a:t>
            </a:r>
          </a:p>
        </p:txBody>
      </p:sp>
      <p:sp>
        <p:nvSpPr>
          <p:cNvPr id="3" name="Content Placeholder 2">
            <a:extLst>
              <a:ext uri="{FF2B5EF4-FFF2-40B4-BE49-F238E27FC236}">
                <a16:creationId xmlns:a16="http://schemas.microsoft.com/office/drawing/2014/main" id="{BC1E50DA-932A-41C3-9D4A-74122CFFAD8B}"/>
              </a:ext>
            </a:extLst>
          </p:cNvPr>
          <p:cNvSpPr>
            <a:spLocks noGrp="1"/>
          </p:cNvSpPr>
          <p:nvPr>
            <p:ph idx="1"/>
          </p:nvPr>
        </p:nvSpPr>
        <p:spPr>
          <a:xfrm>
            <a:off x="479560" y="1513681"/>
            <a:ext cx="10515600" cy="4351338"/>
          </a:xfrm>
        </p:spPr>
        <p:txBody>
          <a:bodyPr/>
          <a:lstStyle/>
          <a:p>
            <a:pPr marL="0" indent="0">
              <a:buNone/>
            </a:pPr>
            <a:r>
              <a:rPr lang="en-US" dirty="0"/>
              <a:t>Memory:</a:t>
            </a:r>
          </a:p>
          <a:p>
            <a:r>
              <a:rPr lang="en-US" dirty="0"/>
              <a:t>32 registers (one always zero)</a:t>
            </a:r>
          </a:p>
          <a:p>
            <a:r>
              <a:rPr lang="en-US" b="0" i="0" dirty="0">
                <a:solidFill>
                  <a:srgbClr val="000000"/>
                </a:solidFill>
                <a:effectLst/>
                <a:latin typeface="WordVisi_MSFontService"/>
              </a:rPr>
              <a:t>Cache (no single standard)</a:t>
            </a:r>
          </a:p>
          <a:p>
            <a:r>
              <a:rPr lang="en-US" b="0" i="0" dirty="0">
                <a:solidFill>
                  <a:srgbClr val="000000"/>
                </a:solidFill>
                <a:effectLst/>
                <a:latin typeface="WordVisi_MSFontService"/>
              </a:rPr>
              <a:t>RAM (compatible to 32- or 64-bit format respectively to RV32G and RV64G)</a:t>
            </a:r>
          </a:p>
          <a:p>
            <a:r>
              <a:rPr lang="en-US" dirty="0"/>
              <a:t>FCSR (holds flags- invalid operation, divide by zero, overflow, underflow, inexact;  and dynamic rounding mode)</a:t>
            </a:r>
          </a:p>
          <a:p>
            <a:endParaRPr lang="en-US" b="0" i="0" dirty="0">
              <a:solidFill>
                <a:srgbClr val="000000"/>
              </a:solidFill>
              <a:effectLst/>
              <a:latin typeface="WordVisi_MSFontService"/>
            </a:endParaRPr>
          </a:p>
          <a:p>
            <a:endParaRPr lang="en-US" dirty="0"/>
          </a:p>
        </p:txBody>
      </p:sp>
      <p:pic>
        <p:nvPicPr>
          <p:cNvPr id="2052" name="Picture 4" descr="Table&#10;&#10;Description automatically generated">
            <a:extLst>
              <a:ext uri="{FF2B5EF4-FFF2-40B4-BE49-F238E27FC236}">
                <a16:creationId xmlns:a16="http://schemas.microsoft.com/office/drawing/2014/main" id="{397E7C56-E012-4999-9146-B36582CB36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7990" y="5167172"/>
            <a:ext cx="9601200" cy="1247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43343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2" presetClass="entr" presetSubtype="4" fill="hold" nodeType="withEffect">
                                  <p:stCondLst>
                                    <p:cond delay="0"/>
                                  </p:stCondLst>
                                  <p:childTnLst>
                                    <p:set>
                                      <p:cBhvr>
                                        <p:cTn id="20" dur="1" fill="hold">
                                          <p:stCondLst>
                                            <p:cond delay="0"/>
                                          </p:stCondLst>
                                        </p:cTn>
                                        <p:tgtEl>
                                          <p:spTgt spid="2052"/>
                                        </p:tgtEl>
                                        <p:attrNameLst>
                                          <p:attrName>style.visibility</p:attrName>
                                        </p:attrNameLst>
                                      </p:cBhvr>
                                      <p:to>
                                        <p:strVal val="visible"/>
                                      </p:to>
                                    </p:set>
                                    <p:anim calcmode="lin" valueType="num">
                                      <p:cBhvr additive="base">
                                        <p:cTn id="21" dur="500" fill="hold"/>
                                        <p:tgtEl>
                                          <p:spTgt spid="2052"/>
                                        </p:tgtEl>
                                        <p:attrNameLst>
                                          <p:attrName>ppt_x</p:attrName>
                                        </p:attrNameLst>
                                      </p:cBhvr>
                                      <p:tavLst>
                                        <p:tav tm="0">
                                          <p:val>
                                            <p:strVal val="#ppt_x"/>
                                          </p:val>
                                        </p:tav>
                                        <p:tav tm="100000">
                                          <p:val>
                                            <p:strVal val="#ppt_x"/>
                                          </p:val>
                                        </p:tav>
                                      </p:tavLst>
                                    </p:anim>
                                    <p:anim calcmode="lin" valueType="num">
                                      <p:cBhvr additive="base">
                                        <p:cTn id="22" dur="500" fill="hold"/>
                                        <p:tgtEl>
                                          <p:spTgt spid="205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725786-4805-4EDE-94DF-EBFF7D0852A5}"/>
              </a:ext>
            </a:extLst>
          </p:cNvPr>
          <p:cNvSpPr>
            <a:spLocks noGrp="1"/>
          </p:cNvSpPr>
          <p:nvPr>
            <p:ph type="title"/>
          </p:nvPr>
        </p:nvSpPr>
        <p:spPr/>
        <p:txBody>
          <a:bodyPr/>
          <a:lstStyle/>
          <a:p>
            <a:r>
              <a:rPr lang="en-US" dirty="0"/>
              <a:t>Floating Point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9D2D371-636D-4F5B-BAA5-5BC75B8960BC}"/>
                  </a:ext>
                </a:extLst>
              </p:cNvPr>
              <p:cNvSpPr>
                <a:spLocks noGrp="1"/>
              </p:cNvSpPr>
              <p:nvPr>
                <p:ph idx="1"/>
              </p:nvPr>
            </p:nvSpPr>
            <p:spPr>
              <a:xfrm>
                <a:off x="477923" y="1852863"/>
                <a:ext cx="6156507" cy="4354179"/>
              </a:xfrm>
            </p:spPr>
            <p:txBody>
              <a:bodyPr>
                <a:normAutofit/>
              </a:bodyPr>
              <a:lstStyle/>
              <a:p>
                <a:r>
                  <a:rPr lang="en-US" sz="2400" dirty="0"/>
                  <a:t>Advantages:</a:t>
                </a:r>
              </a:p>
              <a:p>
                <a:r>
                  <a:rPr lang="en-US" sz="2400" dirty="0"/>
                  <a:t>Large range </a:t>
                </a:r>
                <a14:m>
                  <m:oMath xmlns:m="http://schemas.openxmlformats.org/officeDocument/2006/math">
                    <m:r>
                      <a:rPr lang="en-US" sz="2400" i="1">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−2</m:t>
                        </m:r>
                      </m:e>
                      <m:sup>
                        <m:r>
                          <a:rPr lang="en-US" sz="2400" b="0" i="1" smtClean="0">
                            <a:latin typeface="Cambria Math" panose="02040503050406030204" pitchFamily="18" charset="0"/>
                          </a:rPr>
                          <m:t>127</m:t>
                        </m:r>
                      </m:sup>
                    </m:sSup>
                    <m:r>
                      <a:rPr lang="en-US" sz="2400" b="0" i="1" smtClean="0">
                        <a:latin typeface="Cambria Math" panose="02040503050406030204" pitchFamily="18" charset="0"/>
                      </a:rPr>
                      <m:t> </m:t>
                    </m:r>
                    <m:r>
                      <a:rPr lang="en-US" sz="2400" b="0" i="1" smtClean="0">
                        <a:latin typeface="Cambria Math" panose="02040503050406030204" pitchFamily="18" charset="0"/>
                      </a:rPr>
                      <m:t>𝑡𝑜</m:t>
                    </m:r>
                    <m:r>
                      <a:rPr lang="en-US" sz="2400" b="0" i="1" smtClean="0">
                        <a:latin typeface="Cambria Math" panose="02040503050406030204" pitchFamily="18" charset="0"/>
                      </a:rPr>
                      <m:t> ~</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2</m:t>
                        </m:r>
                      </m:e>
                      <m:sup>
                        <m:r>
                          <a:rPr lang="en-US" sz="2400" b="0" i="1" smtClean="0">
                            <a:latin typeface="Cambria Math" panose="02040503050406030204" pitchFamily="18" charset="0"/>
                          </a:rPr>
                          <m:t>127</m:t>
                        </m:r>
                      </m:sup>
                    </m:sSup>
                  </m:oMath>
                </a14:m>
                <a:endParaRPr lang="en-US" sz="2400" dirty="0"/>
              </a:p>
              <a:p>
                <a:r>
                  <a:rPr lang="en-US" sz="2400" dirty="0"/>
                  <a:t> Fractions </a:t>
                </a:r>
                <a14:m>
                  <m:oMath xmlns:m="http://schemas.openxmlformats.org/officeDocument/2006/math">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2</m:t>
                        </m:r>
                      </m:e>
                      <m:sup>
                        <m:r>
                          <a:rPr lang="en-US" sz="2400" b="0" i="1" smtClean="0">
                            <a:latin typeface="Cambria Math" panose="02040503050406030204" pitchFamily="18" charset="0"/>
                          </a:rPr>
                          <m:t>−149</m:t>
                        </m:r>
                      </m:sup>
                    </m:sSup>
                  </m:oMath>
                </a14:m>
                <a:endParaRPr lang="en-US" sz="2400" dirty="0"/>
              </a:p>
              <a:p>
                <a:r>
                  <a:rPr lang="en-US" sz="2400" dirty="0"/>
                  <a:t>Separate representations for infinite (exponent all ones, mantissa zeros), </a:t>
                </a:r>
                <a:r>
                  <a:rPr lang="en-US" sz="2400" dirty="0" err="1"/>
                  <a:t>NaN</a:t>
                </a:r>
                <a:r>
                  <a:rPr lang="en-US" sz="2400" dirty="0"/>
                  <a:t> (exponent all ones, mantissa  not zeros), and low numbers</a:t>
                </a:r>
              </a:p>
              <a:p>
                <a:r>
                  <a:rPr lang="en-US" sz="2400" dirty="0"/>
                  <a:t>Single-Precision:</a:t>
                </a:r>
              </a:p>
            </p:txBody>
          </p:sp>
        </mc:Choice>
        <mc:Fallback xmlns="">
          <p:sp>
            <p:nvSpPr>
              <p:cNvPr id="3" name="Content Placeholder 2">
                <a:extLst>
                  <a:ext uri="{FF2B5EF4-FFF2-40B4-BE49-F238E27FC236}">
                    <a16:creationId xmlns:a16="http://schemas.microsoft.com/office/drawing/2014/main" id="{59D2D371-636D-4F5B-BAA5-5BC75B8960BC}"/>
                  </a:ext>
                </a:extLst>
              </p:cNvPr>
              <p:cNvSpPr>
                <a:spLocks noGrp="1" noRot="1" noChangeAspect="1" noMove="1" noResize="1" noEditPoints="1" noAdjustHandles="1" noChangeArrowheads="1" noChangeShapeType="1" noTextEdit="1"/>
              </p:cNvSpPr>
              <p:nvPr>
                <p:ph idx="1"/>
              </p:nvPr>
            </p:nvSpPr>
            <p:spPr>
              <a:xfrm>
                <a:off x="477923" y="1852863"/>
                <a:ext cx="6156507" cy="4354179"/>
              </a:xfrm>
              <a:blipFill>
                <a:blip r:embed="rId2"/>
                <a:stretch>
                  <a:fillRect l="-1287" t="-1961"/>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E04E31DA-8F21-46A7-8A04-D6F5A9CA0F69}"/>
              </a:ext>
            </a:extLst>
          </p:cNvPr>
          <p:cNvPicPr>
            <a:picLocks noChangeAspect="1"/>
          </p:cNvPicPr>
          <p:nvPr/>
        </p:nvPicPr>
        <p:blipFill>
          <a:blip r:embed="rId3"/>
          <a:stretch>
            <a:fillRect/>
          </a:stretch>
        </p:blipFill>
        <p:spPr>
          <a:xfrm>
            <a:off x="3749575" y="4450890"/>
            <a:ext cx="7604225" cy="2298738"/>
          </a:xfrm>
          <a:prstGeom prst="rect">
            <a:avLst/>
          </a:prstGeom>
        </p:spPr>
      </p:pic>
      <p:pic>
        <p:nvPicPr>
          <p:cNvPr id="3074" name="Picture 2">
            <a:extLst>
              <a:ext uri="{FF2B5EF4-FFF2-40B4-BE49-F238E27FC236}">
                <a16:creationId xmlns:a16="http://schemas.microsoft.com/office/drawing/2014/main" id="{3A58B323-FD0C-443A-85C5-EE9075094E5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19861" y="2095707"/>
            <a:ext cx="5403701" cy="60918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5D41EE98-DB24-4827-9F20-3E2231CBC94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34430" y="3018648"/>
            <a:ext cx="4562475" cy="5871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00332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Effect transition="in" filter="fade">
                                      <p:cBhvr>
                                        <p:cTn id="7" dur="500"/>
                                        <p:tgtEl>
                                          <p:spTgt spid="3074"/>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500"/>
                                        <p:tgtEl>
                                          <p:spTgt spid="3">
                                            <p:txEl>
                                              <p:pRg st="0" end="0"/>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fade">
                                      <p:cBhvr>
                                        <p:cTn id="13" dur="500"/>
                                        <p:tgtEl>
                                          <p:spTgt spid="3">
                                            <p:txEl>
                                              <p:pRg st="1" end="1"/>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fade">
                                      <p:cBhvr>
                                        <p:cTn id="16" dur="500"/>
                                        <p:tgtEl>
                                          <p:spTgt spid="3">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076"/>
                                        </p:tgtEl>
                                        <p:attrNameLst>
                                          <p:attrName>style.visibility</p:attrName>
                                        </p:attrNameLst>
                                      </p:cBhvr>
                                      <p:to>
                                        <p:strVal val="visible"/>
                                      </p:to>
                                    </p:set>
                                    <p:animEffect transition="in" filter="fade">
                                      <p:cBhvr>
                                        <p:cTn id="21" dur="500"/>
                                        <p:tgtEl>
                                          <p:spTgt spid="3076"/>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animEffect transition="in" filter="fade">
                                      <p:cBhvr>
                                        <p:cTn id="24" dur="500"/>
                                        <p:tgtEl>
                                          <p:spTgt spid="3">
                                            <p:txEl>
                                              <p:pRg st="3" end="3"/>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fade">
                                      <p:cBhvr>
                                        <p:cTn id="29" dur="500"/>
                                        <p:tgtEl>
                                          <p:spTgt spid="5"/>
                                        </p:tgtEl>
                                      </p:cBhvr>
                                    </p:animEffect>
                                  </p:childTnLst>
                                </p:cTn>
                              </p:par>
                              <p:par>
                                <p:cTn id="30" presetID="10" presetClass="entr" presetSubtype="0" fill="hold" nodeType="with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fade">
                                      <p:cBhvr>
                                        <p:cTn id="3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172422-DE06-4232-838E-BA0F43DC0881}"/>
              </a:ext>
            </a:extLst>
          </p:cNvPr>
          <p:cNvSpPr>
            <a:spLocks noGrp="1"/>
          </p:cNvSpPr>
          <p:nvPr>
            <p:ph type="title"/>
          </p:nvPr>
        </p:nvSpPr>
        <p:spPr/>
        <p:txBody>
          <a:bodyPr/>
          <a:lstStyle/>
          <a:p>
            <a:r>
              <a:rPr lang="en-US" dirty="0"/>
              <a:t>Floating Point</a:t>
            </a:r>
          </a:p>
        </p:txBody>
      </p:sp>
      <p:sp>
        <p:nvSpPr>
          <p:cNvPr id="3" name="Content Placeholder 2">
            <a:extLst>
              <a:ext uri="{FF2B5EF4-FFF2-40B4-BE49-F238E27FC236}">
                <a16:creationId xmlns:a16="http://schemas.microsoft.com/office/drawing/2014/main" id="{05451E57-3A0D-402B-808B-094DB6040718}"/>
              </a:ext>
            </a:extLst>
          </p:cNvPr>
          <p:cNvSpPr>
            <a:spLocks noGrp="1"/>
          </p:cNvSpPr>
          <p:nvPr>
            <p:ph idx="1"/>
          </p:nvPr>
        </p:nvSpPr>
        <p:spPr/>
        <p:txBody>
          <a:bodyPr>
            <a:normAutofit lnSpcReduction="10000"/>
          </a:bodyPr>
          <a:lstStyle/>
          <a:p>
            <a:r>
              <a:rPr lang="en-US" dirty="0"/>
              <a:t>Operations:</a:t>
            </a:r>
          </a:p>
          <a:p>
            <a:r>
              <a:rPr lang="en-US" dirty="0"/>
              <a:t>Load/Store</a:t>
            </a:r>
          </a:p>
          <a:p>
            <a:r>
              <a:rPr lang="en-US" dirty="0"/>
              <a:t>FADD, FSUB</a:t>
            </a:r>
          </a:p>
          <a:p>
            <a:r>
              <a:rPr lang="en-US" dirty="0"/>
              <a:t>FMUL, FDIV</a:t>
            </a:r>
          </a:p>
          <a:p>
            <a:r>
              <a:rPr lang="en-US" dirty="0"/>
              <a:t>FMIN-MAX, FCMP</a:t>
            </a:r>
          </a:p>
          <a:p>
            <a:r>
              <a:rPr lang="en-US" dirty="0"/>
              <a:t>FSQRT</a:t>
            </a:r>
          </a:p>
          <a:p>
            <a:r>
              <a:rPr lang="en-US" dirty="0"/>
              <a:t>FMADD, FMSUB</a:t>
            </a:r>
          </a:p>
          <a:p>
            <a:r>
              <a:rPr lang="en-US" dirty="0"/>
              <a:t>FCVT</a:t>
            </a:r>
          </a:p>
          <a:p>
            <a:r>
              <a:rPr lang="en-US" dirty="0"/>
              <a:t>FCLASS</a:t>
            </a:r>
          </a:p>
        </p:txBody>
      </p:sp>
      <p:pic>
        <p:nvPicPr>
          <p:cNvPr id="5" name="Picture 4">
            <a:extLst>
              <a:ext uri="{FF2B5EF4-FFF2-40B4-BE49-F238E27FC236}">
                <a16:creationId xmlns:a16="http://schemas.microsoft.com/office/drawing/2014/main" id="{440DC081-7645-48DC-9772-A9C2CB68F8FC}"/>
              </a:ext>
            </a:extLst>
          </p:cNvPr>
          <p:cNvPicPr>
            <a:picLocks noChangeAspect="1"/>
          </p:cNvPicPr>
          <p:nvPr/>
        </p:nvPicPr>
        <p:blipFill>
          <a:blip r:embed="rId2"/>
          <a:stretch>
            <a:fillRect/>
          </a:stretch>
        </p:blipFill>
        <p:spPr>
          <a:xfrm>
            <a:off x="4428507" y="1972518"/>
            <a:ext cx="7344800" cy="1571844"/>
          </a:xfrm>
          <a:prstGeom prst="rect">
            <a:avLst/>
          </a:prstGeom>
        </p:spPr>
      </p:pic>
      <p:pic>
        <p:nvPicPr>
          <p:cNvPr id="7" name="Picture 6">
            <a:extLst>
              <a:ext uri="{FF2B5EF4-FFF2-40B4-BE49-F238E27FC236}">
                <a16:creationId xmlns:a16="http://schemas.microsoft.com/office/drawing/2014/main" id="{6E01F6E2-30E3-4E63-A337-DDADBE156702}"/>
              </a:ext>
            </a:extLst>
          </p:cNvPr>
          <p:cNvPicPr>
            <a:picLocks noChangeAspect="1"/>
          </p:cNvPicPr>
          <p:nvPr/>
        </p:nvPicPr>
        <p:blipFill>
          <a:blip r:embed="rId3"/>
          <a:stretch>
            <a:fillRect/>
          </a:stretch>
        </p:blipFill>
        <p:spPr>
          <a:xfrm>
            <a:off x="4290375" y="4001294"/>
            <a:ext cx="7621064" cy="1124107"/>
          </a:xfrm>
          <a:prstGeom prst="rect">
            <a:avLst/>
          </a:prstGeom>
        </p:spPr>
      </p:pic>
    </p:spTree>
    <p:extLst>
      <p:ext uri="{BB962C8B-B14F-4D97-AF65-F5344CB8AC3E}">
        <p14:creationId xmlns:p14="http://schemas.microsoft.com/office/powerpoint/2010/main" val="19283791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0" presetClass="entr" presetSubtype="0" fill="hold" nodeType="with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par>
                                <p:cTn id="24" presetID="10" presetClass="entr" presetSubtype="0" fill="hold" nodeType="with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500"/>
                                        <p:tgtEl>
                                          <p:spTgt spid="7"/>
                                        </p:tgtEl>
                                      </p:cBhvr>
                                    </p:animEffect>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1000"/>
                                        <p:tgtEl>
                                          <p:spTgt spid="3">
                                            <p:txEl>
                                              <p:pRg st="6" end="6"/>
                                            </p:txEl>
                                          </p:spTgt>
                                        </p:tgtEl>
                                      </p:cBhvr>
                                    </p:animEffect>
                                    <p:anim calcmode="lin" valueType="num">
                                      <p:cBhvr>
                                        <p:cTn id="32"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33" dur="1000" fill="hold"/>
                                        <p:tgtEl>
                                          <p:spTgt spid="3">
                                            <p:txEl>
                                              <p:pRg st="6" end="6"/>
                                            </p:txEl>
                                          </p:spTgt>
                                        </p:tgtEl>
                                        <p:attrNameLst>
                                          <p:attrName>ppt_y</p:attrName>
                                        </p:attrNameLst>
                                      </p:cBhvr>
                                      <p:tavLst>
                                        <p:tav tm="0">
                                          <p:val>
                                            <p:strVal val="#ppt_y+.1"/>
                                          </p:val>
                                        </p:tav>
                                        <p:tav tm="100000">
                                          <p:val>
                                            <p:strVal val="#ppt_y"/>
                                          </p:val>
                                        </p:tav>
                                      </p:tavLst>
                                    </p:anim>
                                  </p:childTnLst>
                                </p:cTn>
                              </p:par>
                              <p:par>
                                <p:cTn id="34" presetID="42" presetClass="entr" presetSubtype="0" fill="hold" nodeType="withEffect">
                                  <p:stCondLst>
                                    <p:cond delay="0"/>
                                  </p:stCondLst>
                                  <p:childTnLst>
                                    <p:set>
                                      <p:cBhvr>
                                        <p:cTn id="35" dur="1" fill="hold">
                                          <p:stCondLst>
                                            <p:cond delay="0"/>
                                          </p:stCondLst>
                                        </p:cTn>
                                        <p:tgtEl>
                                          <p:spTgt spid="3">
                                            <p:txEl>
                                              <p:pRg st="7" end="7"/>
                                            </p:txEl>
                                          </p:spTgt>
                                        </p:tgtEl>
                                        <p:attrNameLst>
                                          <p:attrName>style.visibility</p:attrName>
                                        </p:attrNameLst>
                                      </p:cBhvr>
                                      <p:to>
                                        <p:strVal val="visible"/>
                                      </p:to>
                                    </p:set>
                                    <p:animEffect transition="in" filter="fade">
                                      <p:cBhvr>
                                        <p:cTn id="36" dur="1000"/>
                                        <p:tgtEl>
                                          <p:spTgt spid="3">
                                            <p:txEl>
                                              <p:pRg st="7" end="7"/>
                                            </p:txEl>
                                          </p:spTgt>
                                        </p:tgtEl>
                                      </p:cBhvr>
                                    </p:animEffect>
                                    <p:anim calcmode="lin" valueType="num">
                                      <p:cBhvr>
                                        <p:cTn id="37"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38" dur="1000" fill="hold"/>
                                        <p:tgtEl>
                                          <p:spTgt spid="3">
                                            <p:txEl>
                                              <p:pRg st="7" end="7"/>
                                            </p:txEl>
                                          </p:spTgt>
                                        </p:tgtEl>
                                        <p:attrNameLst>
                                          <p:attrName>ppt_y</p:attrName>
                                        </p:attrNameLst>
                                      </p:cBhvr>
                                      <p:tavLst>
                                        <p:tav tm="0">
                                          <p:val>
                                            <p:strVal val="#ppt_y+.1"/>
                                          </p:val>
                                        </p:tav>
                                        <p:tav tm="100000">
                                          <p:val>
                                            <p:strVal val="#ppt_y"/>
                                          </p:val>
                                        </p:tav>
                                      </p:tavLst>
                                    </p:anim>
                                  </p:childTnLst>
                                </p:cTn>
                              </p:par>
                              <p:par>
                                <p:cTn id="39" presetID="42" presetClass="entr" presetSubtype="0" fill="hold" nodeType="withEffect">
                                  <p:stCondLst>
                                    <p:cond delay="0"/>
                                  </p:stCondLst>
                                  <p:childTnLst>
                                    <p:set>
                                      <p:cBhvr>
                                        <p:cTn id="40" dur="1" fill="hold">
                                          <p:stCondLst>
                                            <p:cond delay="0"/>
                                          </p:stCondLst>
                                        </p:cTn>
                                        <p:tgtEl>
                                          <p:spTgt spid="3">
                                            <p:txEl>
                                              <p:pRg st="8" end="8"/>
                                            </p:txEl>
                                          </p:spTgt>
                                        </p:tgtEl>
                                        <p:attrNameLst>
                                          <p:attrName>style.visibility</p:attrName>
                                        </p:attrNameLst>
                                      </p:cBhvr>
                                      <p:to>
                                        <p:strVal val="visible"/>
                                      </p:to>
                                    </p:set>
                                    <p:animEffect transition="in" filter="fade">
                                      <p:cBhvr>
                                        <p:cTn id="41" dur="1000"/>
                                        <p:tgtEl>
                                          <p:spTgt spid="3">
                                            <p:txEl>
                                              <p:pRg st="8" end="8"/>
                                            </p:txEl>
                                          </p:spTgt>
                                        </p:tgtEl>
                                      </p:cBhvr>
                                    </p:animEffect>
                                    <p:anim calcmode="lin" valueType="num">
                                      <p:cBhvr>
                                        <p:cTn id="42"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43" dur="10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show="0">
  <p:cSld>
    <p:bg>
      <p:bgPr>
        <a:gradFill flip="none" rotWithShape="1">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379E09-A921-46C9-B7C2-BA9F4AA4D74F}"/>
              </a:ext>
            </a:extLst>
          </p:cNvPr>
          <p:cNvSpPr>
            <a:spLocks noGrp="1"/>
          </p:cNvSpPr>
          <p:nvPr>
            <p:ph type="title"/>
          </p:nvPr>
        </p:nvSpPr>
        <p:spPr/>
        <p:txBody>
          <a:bodyPr/>
          <a:lstStyle/>
          <a:p>
            <a:r>
              <a:rPr lang="en-US" dirty="0"/>
              <a:t>RISC-V ISA</a:t>
            </a:r>
          </a:p>
        </p:txBody>
      </p:sp>
      <p:sp>
        <p:nvSpPr>
          <p:cNvPr id="3" name="Content Placeholder 2">
            <a:extLst>
              <a:ext uri="{FF2B5EF4-FFF2-40B4-BE49-F238E27FC236}">
                <a16:creationId xmlns:a16="http://schemas.microsoft.com/office/drawing/2014/main" id="{BC1E50DA-932A-41C3-9D4A-74122CFFAD8B}"/>
              </a:ext>
            </a:extLst>
          </p:cNvPr>
          <p:cNvSpPr>
            <a:spLocks noGrp="1"/>
          </p:cNvSpPr>
          <p:nvPr>
            <p:ph idx="1"/>
          </p:nvPr>
        </p:nvSpPr>
        <p:spPr>
          <a:xfrm>
            <a:off x="479560" y="1513681"/>
            <a:ext cx="10515600" cy="4351338"/>
          </a:xfrm>
        </p:spPr>
        <p:txBody>
          <a:bodyPr/>
          <a:lstStyle/>
          <a:p>
            <a:pPr marL="0" indent="0">
              <a:buNone/>
            </a:pPr>
            <a:endParaRPr lang="en-US" b="0" i="0" dirty="0">
              <a:solidFill>
                <a:srgbClr val="000000"/>
              </a:solidFill>
              <a:effectLst/>
              <a:latin typeface="WordVisi_MSFontService"/>
            </a:endParaRPr>
          </a:p>
          <a:p>
            <a:endParaRPr lang="en-US" dirty="0"/>
          </a:p>
        </p:txBody>
      </p:sp>
      <p:sp>
        <p:nvSpPr>
          <p:cNvPr id="5" name="Content Placeholder 2">
            <a:extLst>
              <a:ext uri="{FF2B5EF4-FFF2-40B4-BE49-F238E27FC236}">
                <a16:creationId xmlns:a16="http://schemas.microsoft.com/office/drawing/2014/main" id="{26873411-854B-453C-9B9B-143B8461C034}"/>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Rounding Modes:</a:t>
            </a:r>
          </a:p>
        </p:txBody>
      </p:sp>
      <p:pic>
        <p:nvPicPr>
          <p:cNvPr id="6" name="Picture 5">
            <a:extLst>
              <a:ext uri="{FF2B5EF4-FFF2-40B4-BE49-F238E27FC236}">
                <a16:creationId xmlns:a16="http://schemas.microsoft.com/office/drawing/2014/main" id="{C682562B-B1DC-47EC-9E53-BAD268B23D0A}"/>
              </a:ext>
            </a:extLst>
          </p:cNvPr>
          <p:cNvPicPr>
            <a:picLocks noChangeAspect="1"/>
          </p:cNvPicPr>
          <p:nvPr/>
        </p:nvPicPr>
        <p:blipFill>
          <a:blip r:embed="rId2"/>
          <a:stretch>
            <a:fillRect/>
          </a:stretch>
        </p:blipFill>
        <p:spPr>
          <a:xfrm>
            <a:off x="1715817" y="2634006"/>
            <a:ext cx="9231013" cy="3096057"/>
          </a:xfrm>
          <a:prstGeom prst="rect">
            <a:avLst/>
          </a:prstGeom>
        </p:spPr>
      </p:pic>
    </p:spTree>
    <p:extLst>
      <p:ext uri="{BB962C8B-B14F-4D97-AF65-F5344CB8AC3E}">
        <p14:creationId xmlns:p14="http://schemas.microsoft.com/office/powerpoint/2010/main" val="27067942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2"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1+#ppt_w/2"/>
                                          </p:val>
                                        </p:tav>
                                        <p:tav tm="100000">
                                          <p:val>
                                            <p:strVal val="#ppt_x"/>
                                          </p:val>
                                        </p:tav>
                                      </p:tavLst>
                                    </p:anim>
                                    <p:anim calcmode="lin" valueType="num">
                                      <p:cBhvr additive="base">
                                        <p:cTn id="12"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6D3624-61B1-49DF-A8CA-A65C8E0711A0}"/>
              </a:ext>
            </a:extLst>
          </p:cNvPr>
          <p:cNvSpPr>
            <a:spLocks noGrp="1"/>
          </p:cNvSpPr>
          <p:nvPr>
            <p:ph type="title"/>
          </p:nvPr>
        </p:nvSpPr>
        <p:spPr/>
        <p:txBody>
          <a:bodyPr/>
          <a:lstStyle/>
          <a:p>
            <a:r>
              <a:rPr lang="en-US" dirty="0"/>
              <a:t>Software Reference Model </a:t>
            </a:r>
          </a:p>
        </p:txBody>
      </p:sp>
      <p:sp>
        <p:nvSpPr>
          <p:cNvPr id="3" name="Content Placeholder 2">
            <a:extLst>
              <a:ext uri="{FF2B5EF4-FFF2-40B4-BE49-F238E27FC236}">
                <a16:creationId xmlns:a16="http://schemas.microsoft.com/office/drawing/2014/main" id="{A91D8157-0377-4651-BA58-21E01FB1C3A0}"/>
              </a:ext>
            </a:extLst>
          </p:cNvPr>
          <p:cNvSpPr>
            <a:spLocks noGrp="1"/>
          </p:cNvSpPr>
          <p:nvPr>
            <p:ph idx="1"/>
          </p:nvPr>
        </p:nvSpPr>
        <p:spPr/>
        <p:txBody>
          <a:bodyPr>
            <a:normAutofit/>
          </a:bodyPr>
          <a:lstStyle/>
          <a:p>
            <a:r>
              <a:rPr lang="en-US" dirty="0"/>
              <a:t>RISC-V pipelined CPU in python3</a:t>
            </a:r>
          </a:p>
          <a:p>
            <a:pPr lvl="1"/>
            <a:r>
              <a:rPr lang="en-US" dirty="0"/>
              <a:t>Instruction fetch, Instruction decode, Execute, Memory, Write back</a:t>
            </a:r>
          </a:p>
          <a:p>
            <a:r>
              <a:rPr lang="en-US" dirty="0"/>
              <a:t>Implemented the pipeline and the arithmetic in separate files</a:t>
            </a:r>
          </a:p>
          <a:p>
            <a:pPr marL="0" indent="0">
              <a:buNone/>
            </a:pPr>
            <a:endParaRPr lang="en-US" dirty="0"/>
          </a:p>
          <a:p>
            <a:r>
              <a:rPr lang="en-US" dirty="0"/>
              <a:t>For bits, we used lists of 32 integers and kept them as ones and zeros, in order to create our </a:t>
            </a:r>
            <a:r>
              <a:rPr lang="en-US"/>
              <a:t>register class</a:t>
            </a:r>
            <a:endParaRPr lang="en-US" dirty="0"/>
          </a:p>
          <a:p>
            <a:r>
              <a:rPr lang="en-US" dirty="0"/>
              <a:t>Left parameters to change to double or quad precision</a:t>
            </a:r>
          </a:p>
          <a:p>
            <a:endParaRPr lang="en-US" dirty="0"/>
          </a:p>
        </p:txBody>
      </p:sp>
    </p:spTree>
    <p:extLst>
      <p:ext uri="{BB962C8B-B14F-4D97-AF65-F5344CB8AC3E}">
        <p14:creationId xmlns:p14="http://schemas.microsoft.com/office/powerpoint/2010/main" val="26485568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270</TotalTime>
  <Words>1210</Words>
  <Application>Microsoft Office PowerPoint</Application>
  <PresentationFormat>Widescreen</PresentationFormat>
  <Paragraphs>173</Paragraphs>
  <Slides>30</Slides>
  <Notes>0</Notes>
  <HiddenSlides>1</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30</vt:i4>
      </vt:variant>
    </vt:vector>
  </HeadingPairs>
  <TitlesOfParts>
    <vt:vector size="38" baseType="lpstr">
      <vt:lpstr>Arial</vt:lpstr>
      <vt:lpstr>Calibri</vt:lpstr>
      <vt:lpstr>Calibri Light</vt:lpstr>
      <vt:lpstr>Cambria Math</vt:lpstr>
      <vt:lpstr>Segoe UI</vt:lpstr>
      <vt:lpstr>Times New Roman</vt:lpstr>
      <vt:lpstr>WordVisi_MSFontService</vt:lpstr>
      <vt:lpstr>Office Theme</vt:lpstr>
      <vt:lpstr>RISC-V Floating-Point CPU</vt:lpstr>
      <vt:lpstr>Presentation Layout</vt:lpstr>
      <vt:lpstr>RISC-V ISA</vt:lpstr>
      <vt:lpstr>RISC-V ISA</vt:lpstr>
      <vt:lpstr>RISC-V ISA</vt:lpstr>
      <vt:lpstr>Floating Point</vt:lpstr>
      <vt:lpstr>Floating Point</vt:lpstr>
      <vt:lpstr>RISC-V ISA</vt:lpstr>
      <vt:lpstr>Software Reference Model </vt:lpstr>
      <vt:lpstr>Software Reference Model </vt:lpstr>
      <vt:lpstr>Software Reference Model </vt:lpstr>
      <vt:lpstr>Software Reference Model </vt:lpstr>
      <vt:lpstr>Software Reference Model </vt:lpstr>
      <vt:lpstr>Hardware</vt:lpstr>
      <vt:lpstr>Hardware</vt:lpstr>
      <vt:lpstr>Hardware</vt:lpstr>
      <vt:lpstr>Hardware</vt:lpstr>
      <vt:lpstr>Hardware</vt:lpstr>
      <vt:lpstr>Hardware</vt:lpstr>
      <vt:lpstr>Hardware</vt:lpstr>
      <vt:lpstr>Hardware</vt:lpstr>
      <vt:lpstr>Hardware</vt:lpstr>
      <vt:lpstr>Hardware</vt:lpstr>
      <vt:lpstr>Verification Testing</vt:lpstr>
      <vt:lpstr>Synthesis and Board Design</vt:lpstr>
      <vt:lpstr>Synthesis and Board Design</vt:lpstr>
      <vt:lpstr>Synthesis and Board Design</vt:lpstr>
      <vt:lpstr>Conclusion</vt:lpstr>
      <vt:lpstr>Thanks For Listening!</vt:lpstr>
      <vt:lpstr>Sources Used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RISC-V Floating-Point CPU</dc:title>
  <dc:creator>David Jotkowitz</dc:creator>
  <cp:lastModifiedBy>Yuval Gerzon</cp:lastModifiedBy>
  <cp:revision>6</cp:revision>
  <dcterms:created xsi:type="dcterms:W3CDTF">2022-02-07T08:43:21Z</dcterms:created>
  <dcterms:modified xsi:type="dcterms:W3CDTF">2022-02-14T09:39:55Z</dcterms:modified>
</cp:coreProperties>
</file>